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3" r:id="rId2"/>
    <p:sldMasterId id="2147483795" r:id="rId3"/>
  </p:sldMasterIdLst>
  <p:notesMasterIdLst>
    <p:notesMasterId r:id="rId31"/>
  </p:notesMasterIdLst>
  <p:handoutMasterIdLst>
    <p:handoutMasterId r:id="rId32"/>
  </p:handoutMasterIdLst>
  <p:sldIdLst>
    <p:sldId id="343" r:id="rId4"/>
    <p:sldId id="459" r:id="rId5"/>
    <p:sldId id="608" r:id="rId6"/>
    <p:sldId id="559" r:id="rId7"/>
    <p:sldId id="569" r:id="rId8"/>
    <p:sldId id="542" r:id="rId9"/>
    <p:sldId id="611" r:id="rId10"/>
    <p:sldId id="591" r:id="rId11"/>
    <p:sldId id="592" r:id="rId12"/>
    <p:sldId id="593" r:id="rId13"/>
    <p:sldId id="594" r:id="rId14"/>
    <p:sldId id="607" r:id="rId15"/>
    <p:sldId id="625" r:id="rId16"/>
    <p:sldId id="626" r:id="rId17"/>
    <p:sldId id="600" r:id="rId18"/>
    <p:sldId id="612" r:id="rId19"/>
    <p:sldId id="613" r:id="rId20"/>
    <p:sldId id="624" r:id="rId21"/>
    <p:sldId id="614" r:id="rId22"/>
    <p:sldId id="628" r:id="rId23"/>
    <p:sldId id="627" r:id="rId24"/>
    <p:sldId id="590" r:id="rId25"/>
    <p:sldId id="582" r:id="rId26"/>
    <p:sldId id="585" r:id="rId27"/>
    <p:sldId id="588" r:id="rId28"/>
    <p:sldId id="589" r:id="rId29"/>
    <p:sldId id="495" r:id="rId30"/>
  </p:sldIdLst>
  <p:sldSz cx="12195175" cy="6859588"/>
  <p:notesSz cx="6858000" cy="9144000"/>
  <p:defaultTex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orient="horz" pos="104">
          <p15:clr>
            <a:srgbClr val="A4A3A4"/>
          </p15:clr>
        </p15:guide>
        <p15:guide id="3" orient="horz" pos="3976">
          <p15:clr>
            <a:srgbClr val="A4A3A4"/>
          </p15:clr>
        </p15:guide>
        <p15:guide id="4" orient="horz" pos="936" userDrawn="1">
          <p15:clr>
            <a:srgbClr val="A4A3A4"/>
          </p15:clr>
        </p15:guide>
        <p15:guide id="5" pos="367">
          <p15:clr>
            <a:srgbClr val="A4A3A4"/>
          </p15:clr>
        </p15:guide>
        <p15:guide id="6" pos="7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chenghao" initials="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9203"/>
    <a:srgbClr val="FF0066"/>
    <a:srgbClr val="FF9900"/>
    <a:srgbClr val="0070C0"/>
    <a:srgbClr val="70C000"/>
    <a:srgbClr val="C00000"/>
    <a:srgbClr val="7CB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85928" autoAdjust="0"/>
  </p:normalViewPr>
  <p:slideViewPr>
    <p:cSldViewPr snapToObjects="1">
      <p:cViewPr varScale="1">
        <p:scale>
          <a:sx n="100" d="100"/>
          <a:sy n="100" d="100"/>
        </p:scale>
        <p:origin x="942" y="78"/>
      </p:cViewPr>
      <p:guideLst>
        <p:guide orient="horz" pos="346"/>
        <p:guide orient="horz" pos="104"/>
        <p:guide orient="horz" pos="3976"/>
        <p:guide orient="horz" pos="936"/>
        <p:guide pos="367"/>
        <p:guide pos="73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8" d="100"/>
          <a:sy n="88" d="100"/>
        </p:scale>
        <p:origin x="382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B0730E-832C-48E3-9170-F1AC5618B82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D8165E4-39EF-4AE2-BEE5-C4F940A1418C}">
      <dgm:prSet custT="1"/>
      <dgm:spPr/>
      <dgm:t>
        <a:bodyPr/>
        <a:lstStyle/>
        <a:p>
          <a:pPr rtl="0"/>
          <a:r>
            <a:rPr lang="zh-CN" sz="1600" dirty="0" smtClean="0">
              <a:solidFill>
                <a:schemeClr val="tx1"/>
              </a:solidFill>
              <a:latin typeface="微软雅黑" panose="020B0503020204020204" pitchFamily="34" charset="-122"/>
              <a:ea typeface="微软雅黑" panose="020B0503020204020204" pitchFamily="34" charset="-122"/>
            </a:rPr>
            <a:t>选择业务过程</a:t>
          </a:r>
          <a:endParaRPr lang="en-US" sz="1600" dirty="0">
            <a:solidFill>
              <a:schemeClr val="tx1"/>
            </a:solidFill>
            <a:latin typeface="微软雅黑" panose="020B0503020204020204" pitchFamily="34" charset="-122"/>
            <a:ea typeface="微软雅黑" panose="020B0503020204020204" pitchFamily="34" charset="-122"/>
          </a:endParaRPr>
        </a:p>
      </dgm:t>
    </dgm:pt>
    <dgm:pt modelId="{42B2CA90-9EF0-44D9-BDFB-D47CFC54202D}" type="parTrans" cxnId="{7120DF6C-12A5-4210-924F-3F85C382DDF9}">
      <dgm:prSet/>
      <dgm:spPr/>
      <dgm:t>
        <a:bodyPr/>
        <a:lstStyle/>
        <a:p>
          <a:endParaRPr lang="en-US">
            <a:latin typeface="微软雅黑" panose="020B0503020204020204" pitchFamily="34" charset="-122"/>
            <a:ea typeface="微软雅黑" panose="020B0503020204020204" pitchFamily="34" charset="-122"/>
          </a:endParaRPr>
        </a:p>
      </dgm:t>
    </dgm:pt>
    <dgm:pt modelId="{41D470F4-265E-435B-9798-0DAEDAD0E4E9}" type="sibTrans" cxnId="{7120DF6C-12A5-4210-924F-3F85C382DDF9}">
      <dgm:prSet/>
      <dgm:spPr/>
      <dgm:t>
        <a:bodyPr/>
        <a:lstStyle/>
        <a:p>
          <a:endParaRPr lang="en-US">
            <a:latin typeface="微软雅黑" panose="020B0503020204020204" pitchFamily="34" charset="-122"/>
            <a:ea typeface="微软雅黑" panose="020B0503020204020204" pitchFamily="34" charset="-122"/>
          </a:endParaRPr>
        </a:p>
      </dgm:t>
    </dgm:pt>
    <dgm:pt modelId="{FC61EF60-DD89-441A-A173-D2ACC9340CCE}">
      <dgm:prSet custT="1"/>
      <dgm:spPr/>
      <dgm:t>
        <a:bodyPr/>
        <a:lstStyle/>
        <a:p>
          <a:pPr rtl="0"/>
          <a:r>
            <a:rPr lang="zh-CN" sz="1600" dirty="0" smtClean="0">
              <a:solidFill>
                <a:schemeClr val="tx1"/>
              </a:solidFill>
              <a:latin typeface="微软雅黑" panose="020B0503020204020204" pitchFamily="34" charset="-122"/>
              <a:ea typeface="微软雅黑" panose="020B0503020204020204" pitchFamily="34" charset="-122"/>
            </a:rPr>
            <a:t>声明粒度</a:t>
          </a:r>
          <a:endParaRPr lang="en-US" sz="1600" dirty="0">
            <a:solidFill>
              <a:schemeClr val="tx1"/>
            </a:solidFill>
            <a:latin typeface="微软雅黑" panose="020B0503020204020204" pitchFamily="34" charset="-122"/>
            <a:ea typeface="微软雅黑" panose="020B0503020204020204" pitchFamily="34" charset="-122"/>
          </a:endParaRPr>
        </a:p>
      </dgm:t>
    </dgm:pt>
    <dgm:pt modelId="{F3CCC323-365D-4C40-A888-C930AEE6D85C}" type="parTrans" cxnId="{261BC43B-CFF9-441E-A8D7-34F6BADEDFD2}">
      <dgm:prSet/>
      <dgm:spPr/>
      <dgm:t>
        <a:bodyPr/>
        <a:lstStyle/>
        <a:p>
          <a:endParaRPr lang="en-US">
            <a:latin typeface="微软雅黑" panose="020B0503020204020204" pitchFamily="34" charset="-122"/>
            <a:ea typeface="微软雅黑" panose="020B0503020204020204" pitchFamily="34" charset="-122"/>
          </a:endParaRPr>
        </a:p>
      </dgm:t>
    </dgm:pt>
    <dgm:pt modelId="{5496B212-2C1D-4721-9B00-BE46D463FCD9}" type="sibTrans" cxnId="{261BC43B-CFF9-441E-A8D7-34F6BADEDFD2}">
      <dgm:prSet/>
      <dgm:spPr/>
      <dgm:t>
        <a:bodyPr/>
        <a:lstStyle/>
        <a:p>
          <a:endParaRPr lang="en-US">
            <a:latin typeface="微软雅黑" panose="020B0503020204020204" pitchFamily="34" charset="-122"/>
            <a:ea typeface="微软雅黑" panose="020B0503020204020204" pitchFamily="34" charset="-122"/>
          </a:endParaRPr>
        </a:p>
      </dgm:t>
    </dgm:pt>
    <dgm:pt modelId="{0EF56515-3F9E-410B-80AC-A84D4158A0F5}">
      <dgm:prSet custT="1"/>
      <dgm:spPr/>
      <dgm:t>
        <a:bodyPr/>
        <a:lstStyle/>
        <a:p>
          <a:pPr rtl="0"/>
          <a:r>
            <a:rPr lang="zh-CN" sz="1600" dirty="0" smtClean="0">
              <a:solidFill>
                <a:schemeClr val="tx1"/>
              </a:solidFill>
              <a:latin typeface="微软雅黑" panose="020B0503020204020204" pitchFamily="34" charset="-122"/>
              <a:ea typeface="微软雅黑" panose="020B0503020204020204" pitchFamily="34" charset="-122"/>
            </a:rPr>
            <a:t>确认维度</a:t>
          </a:r>
          <a:endParaRPr lang="en-US" sz="1600" dirty="0">
            <a:solidFill>
              <a:schemeClr val="tx1"/>
            </a:solidFill>
            <a:latin typeface="微软雅黑" panose="020B0503020204020204" pitchFamily="34" charset="-122"/>
            <a:ea typeface="微软雅黑" panose="020B0503020204020204" pitchFamily="34" charset="-122"/>
          </a:endParaRPr>
        </a:p>
      </dgm:t>
    </dgm:pt>
    <dgm:pt modelId="{414BB736-73A1-4C62-83E1-62EF7332597A}" type="parTrans" cxnId="{9769AB99-99A2-423D-927B-C93F7411CD92}">
      <dgm:prSet/>
      <dgm:spPr/>
      <dgm:t>
        <a:bodyPr/>
        <a:lstStyle/>
        <a:p>
          <a:endParaRPr lang="en-US">
            <a:latin typeface="微软雅黑" panose="020B0503020204020204" pitchFamily="34" charset="-122"/>
            <a:ea typeface="微软雅黑" panose="020B0503020204020204" pitchFamily="34" charset="-122"/>
          </a:endParaRPr>
        </a:p>
      </dgm:t>
    </dgm:pt>
    <dgm:pt modelId="{B3F3488A-600B-497D-AE29-8402FAA7A9E3}" type="sibTrans" cxnId="{9769AB99-99A2-423D-927B-C93F7411CD92}">
      <dgm:prSet/>
      <dgm:spPr/>
      <dgm:t>
        <a:bodyPr/>
        <a:lstStyle/>
        <a:p>
          <a:endParaRPr lang="en-US">
            <a:latin typeface="微软雅黑" panose="020B0503020204020204" pitchFamily="34" charset="-122"/>
            <a:ea typeface="微软雅黑" panose="020B0503020204020204" pitchFamily="34" charset="-122"/>
          </a:endParaRPr>
        </a:p>
      </dgm:t>
    </dgm:pt>
    <dgm:pt modelId="{05790A64-1300-4B6D-A330-63B4A00E9606}">
      <dgm:prSet custT="1"/>
      <dgm:spPr/>
      <dgm:t>
        <a:bodyPr/>
        <a:lstStyle/>
        <a:p>
          <a:pPr rtl="0"/>
          <a:r>
            <a:rPr lang="zh-CN" sz="1600" dirty="0" smtClean="0">
              <a:solidFill>
                <a:schemeClr val="tx1"/>
              </a:solidFill>
              <a:latin typeface="微软雅黑" panose="020B0503020204020204" pitchFamily="34" charset="-122"/>
              <a:ea typeface="微软雅黑" panose="020B0503020204020204" pitchFamily="34" charset="-122"/>
            </a:rPr>
            <a:t>确认事实</a:t>
          </a:r>
          <a:endParaRPr lang="en-US" sz="1600" dirty="0">
            <a:solidFill>
              <a:schemeClr val="tx1"/>
            </a:solidFill>
            <a:latin typeface="微软雅黑" panose="020B0503020204020204" pitchFamily="34" charset="-122"/>
            <a:ea typeface="微软雅黑" panose="020B0503020204020204" pitchFamily="34" charset="-122"/>
          </a:endParaRPr>
        </a:p>
      </dgm:t>
    </dgm:pt>
    <dgm:pt modelId="{254383E7-438D-47C4-982D-00EF2F155047}" type="parTrans" cxnId="{54C34F06-7F9A-4451-A17A-8E7CB80D95FB}">
      <dgm:prSet/>
      <dgm:spPr/>
      <dgm:t>
        <a:bodyPr/>
        <a:lstStyle/>
        <a:p>
          <a:endParaRPr lang="en-US">
            <a:latin typeface="微软雅黑" panose="020B0503020204020204" pitchFamily="34" charset="-122"/>
            <a:ea typeface="微软雅黑" panose="020B0503020204020204" pitchFamily="34" charset="-122"/>
          </a:endParaRPr>
        </a:p>
      </dgm:t>
    </dgm:pt>
    <dgm:pt modelId="{EECEA76F-DFFE-4E2C-B7C4-0E4F41C03875}" type="sibTrans" cxnId="{54C34F06-7F9A-4451-A17A-8E7CB80D95FB}">
      <dgm:prSet/>
      <dgm:spPr/>
      <dgm:t>
        <a:bodyPr/>
        <a:lstStyle/>
        <a:p>
          <a:endParaRPr lang="en-US">
            <a:latin typeface="微软雅黑" panose="020B0503020204020204" pitchFamily="34" charset="-122"/>
            <a:ea typeface="微软雅黑" panose="020B0503020204020204" pitchFamily="34" charset="-122"/>
          </a:endParaRPr>
        </a:p>
      </dgm:t>
    </dgm:pt>
    <dgm:pt modelId="{912F4D28-AEE3-4485-98BB-8D90B1FB5A68}">
      <dgm:prSet custT="1"/>
      <dgm:spPr/>
      <dgm:t>
        <a:bodyPr/>
        <a:lstStyle/>
        <a:p>
          <a:pPr rtl="0"/>
          <a:r>
            <a:rPr lang="zh-CN" altLang="en-US" sz="1400" dirty="0" smtClean="0">
              <a:latin typeface="微软雅黑" panose="020B0503020204020204" pitchFamily="34" charset="-122"/>
              <a:ea typeface="微软雅黑" panose="020B0503020204020204" pitchFamily="34" charset="-122"/>
            </a:rPr>
            <a:t>业务过程是组织完成的操作型活动，如：注册、登录、使用、付费等</a:t>
          </a:r>
          <a:endParaRPr lang="en-US" sz="1400" dirty="0">
            <a:latin typeface="微软雅黑" panose="020B0503020204020204" pitchFamily="34" charset="-122"/>
            <a:ea typeface="微软雅黑" panose="020B0503020204020204" pitchFamily="34" charset="-122"/>
          </a:endParaRPr>
        </a:p>
      </dgm:t>
    </dgm:pt>
    <dgm:pt modelId="{9CBC349F-716C-4A74-9034-B41ECDB16765}" type="parTrans" cxnId="{12315F2B-7C32-4D66-80CB-448136FA3E7B}">
      <dgm:prSet/>
      <dgm:spPr/>
      <dgm:t>
        <a:bodyPr/>
        <a:lstStyle/>
        <a:p>
          <a:endParaRPr lang="en-US"/>
        </a:p>
      </dgm:t>
    </dgm:pt>
    <dgm:pt modelId="{383137C7-1F10-4B45-BF11-A7E8F438B81B}" type="sibTrans" cxnId="{12315F2B-7C32-4D66-80CB-448136FA3E7B}">
      <dgm:prSet/>
      <dgm:spPr/>
      <dgm:t>
        <a:bodyPr/>
        <a:lstStyle/>
        <a:p>
          <a:endParaRPr lang="en-US"/>
        </a:p>
      </dgm:t>
    </dgm:pt>
    <dgm:pt modelId="{3FB70762-7637-4089-AC04-7023C4CEFA36}">
      <dgm:prSet custT="1"/>
      <dgm:spPr/>
      <dgm:t>
        <a:bodyPr/>
        <a:lstStyle/>
        <a:p>
          <a:pPr rtl="0"/>
          <a:r>
            <a:rPr lang="zh-CN" altLang="en-US" sz="1400" dirty="0" smtClean="0">
              <a:latin typeface="微软雅黑" panose="020B0503020204020204" pitchFamily="34" charset="-122"/>
              <a:ea typeface="微软雅黑" panose="020B0503020204020204" pitchFamily="34" charset="-122"/>
            </a:rPr>
            <a:t>选取要建模的业务处理过程，而不是业务部门。</a:t>
          </a:r>
          <a:endParaRPr lang="en-US" sz="1400" dirty="0">
            <a:latin typeface="微软雅黑" panose="020B0503020204020204" pitchFamily="34" charset="-122"/>
            <a:ea typeface="微软雅黑" panose="020B0503020204020204" pitchFamily="34" charset="-122"/>
          </a:endParaRPr>
        </a:p>
      </dgm:t>
    </dgm:pt>
    <dgm:pt modelId="{491E8945-9732-417A-A4A9-232DC8B63416}" type="parTrans" cxnId="{38482CE2-1B38-408A-96D6-44685F338901}">
      <dgm:prSet/>
      <dgm:spPr/>
      <dgm:t>
        <a:bodyPr/>
        <a:lstStyle/>
        <a:p>
          <a:endParaRPr lang="en-US"/>
        </a:p>
      </dgm:t>
    </dgm:pt>
    <dgm:pt modelId="{8C5F3DEC-84D4-4CD7-9ABA-F88F96396581}" type="sibTrans" cxnId="{38482CE2-1B38-408A-96D6-44685F338901}">
      <dgm:prSet/>
      <dgm:spPr/>
      <dgm:t>
        <a:bodyPr/>
        <a:lstStyle/>
        <a:p>
          <a:endParaRPr lang="en-US"/>
        </a:p>
      </dgm:t>
    </dgm:pt>
    <dgm:pt modelId="{AB42E59E-D17C-4B0E-86F1-6FE992C40335}">
      <dgm:prSet custT="1"/>
      <dgm:spPr/>
      <dgm:t>
        <a:bodyPr/>
        <a:lstStyle/>
        <a:p>
          <a:pPr rtl="0"/>
          <a:r>
            <a:rPr lang="zh-CN" altLang="en-US" sz="1400" dirty="0" smtClean="0">
              <a:latin typeface="微软雅黑" panose="020B0503020204020204" pitchFamily="34" charset="-122"/>
              <a:ea typeface="微软雅黑" panose="020B0503020204020204" pitchFamily="34" charset="-122"/>
            </a:rPr>
            <a:t>反映了事实表的明细程度，同一事实表中不要混用多种不同的事实</a:t>
          </a:r>
          <a:r>
            <a:rPr lang="zh-CN" altLang="en-US" sz="1400" b="1" dirty="0" smtClean="0">
              <a:solidFill>
                <a:srgbClr val="FF0000"/>
              </a:solidFill>
              <a:latin typeface="微软雅黑" panose="020B0503020204020204" pitchFamily="34" charset="-122"/>
              <a:ea typeface="微软雅黑" panose="020B0503020204020204" pitchFamily="34" charset="-122"/>
            </a:rPr>
            <a:t>粒度</a:t>
          </a:r>
          <a:endParaRPr lang="en-US" sz="1400" b="1" dirty="0">
            <a:solidFill>
              <a:srgbClr val="FF0000"/>
            </a:solidFill>
            <a:latin typeface="微软雅黑" panose="020B0503020204020204" pitchFamily="34" charset="-122"/>
            <a:ea typeface="微软雅黑" panose="020B0503020204020204" pitchFamily="34" charset="-122"/>
          </a:endParaRPr>
        </a:p>
      </dgm:t>
    </dgm:pt>
    <dgm:pt modelId="{492E81D3-D6F7-4A41-AD04-3FB1938A1525}" type="parTrans" cxnId="{BF463B34-575F-48DD-88AA-28D577C7E2BF}">
      <dgm:prSet/>
      <dgm:spPr/>
      <dgm:t>
        <a:bodyPr/>
        <a:lstStyle/>
        <a:p>
          <a:endParaRPr lang="en-US"/>
        </a:p>
      </dgm:t>
    </dgm:pt>
    <dgm:pt modelId="{4AEF456E-5AB0-4435-A00D-F549D64BC74A}" type="sibTrans" cxnId="{BF463B34-575F-48DD-88AA-28D577C7E2BF}">
      <dgm:prSet/>
      <dgm:spPr/>
      <dgm:t>
        <a:bodyPr/>
        <a:lstStyle/>
        <a:p>
          <a:endParaRPr lang="en-US"/>
        </a:p>
      </dgm:t>
    </dgm:pt>
    <dgm:pt modelId="{D6F03E8E-0974-46D1-8CC9-946894860943}">
      <dgm:prSet custT="1"/>
      <dgm:spPr/>
      <dgm:t>
        <a:bodyPr/>
        <a:lstStyle/>
        <a:p>
          <a:pPr rtl="0"/>
          <a:r>
            <a:rPr lang="zh-CN" altLang="en-US" sz="1400" dirty="0" smtClean="0">
              <a:latin typeface="微软雅黑" panose="020B0503020204020204" pitchFamily="34" charset="-122"/>
              <a:ea typeface="微软雅黑" panose="020B0503020204020204" pitchFamily="34" charset="-122"/>
            </a:rPr>
            <a:t>原子级别的粒度是最低的粒度，能够承受无法预期的用户查询，优先考虑原子级别的粒度</a:t>
          </a:r>
          <a:endParaRPr lang="en-US" sz="1400" dirty="0">
            <a:latin typeface="微软雅黑" panose="020B0503020204020204" pitchFamily="34" charset="-122"/>
            <a:ea typeface="微软雅黑" panose="020B0503020204020204" pitchFamily="34" charset="-122"/>
          </a:endParaRPr>
        </a:p>
      </dgm:t>
    </dgm:pt>
    <dgm:pt modelId="{C467E7B8-1BC0-4B61-A2EF-79A9B047308A}" type="parTrans" cxnId="{FE8E560E-3493-4171-B4D0-DD6A53C1D61B}">
      <dgm:prSet/>
      <dgm:spPr/>
      <dgm:t>
        <a:bodyPr/>
        <a:lstStyle/>
        <a:p>
          <a:endParaRPr lang="en-US"/>
        </a:p>
      </dgm:t>
    </dgm:pt>
    <dgm:pt modelId="{C4F4E0B8-24E0-4CA4-89FC-DCD36AF8DFCF}" type="sibTrans" cxnId="{FE8E560E-3493-4171-B4D0-DD6A53C1D61B}">
      <dgm:prSet/>
      <dgm:spPr/>
      <dgm:t>
        <a:bodyPr/>
        <a:lstStyle/>
        <a:p>
          <a:endParaRPr lang="en-US"/>
        </a:p>
      </dgm:t>
    </dgm:pt>
    <dgm:pt modelId="{FF4CBB1E-7BC6-420C-A3C5-0FE93E0A8681}">
      <dgm:prSet custT="1"/>
      <dgm:spPr/>
      <dgm:t>
        <a:bodyPr/>
        <a:lstStyle/>
        <a:p>
          <a:pPr rtl="0"/>
          <a:r>
            <a:rPr lang="zh-CN" altLang="en-US" sz="1400" dirty="0" smtClean="0">
              <a:latin typeface="微软雅黑" panose="020B0503020204020204" pitchFamily="34" charset="-122"/>
              <a:ea typeface="微软雅黑" panose="020B0503020204020204" pitchFamily="34" charset="-122"/>
            </a:rPr>
            <a:t>确定维度的属性、层次</a:t>
          </a:r>
          <a:endParaRPr lang="en-US" sz="1400" dirty="0">
            <a:latin typeface="微软雅黑" panose="020B0503020204020204" pitchFamily="34" charset="-122"/>
            <a:ea typeface="微软雅黑" panose="020B0503020204020204" pitchFamily="34" charset="-122"/>
          </a:endParaRPr>
        </a:p>
      </dgm:t>
    </dgm:pt>
    <dgm:pt modelId="{ECF5140C-194D-478F-B87A-0007A24FB6F8}" type="parTrans" cxnId="{DE9927DA-60EF-4A69-ABB4-F4FD6170AB1F}">
      <dgm:prSet/>
      <dgm:spPr/>
      <dgm:t>
        <a:bodyPr/>
        <a:lstStyle/>
        <a:p>
          <a:endParaRPr lang="en-US"/>
        </a:p>
      </dgm:t>
    </dgm:pt>
    <dgm:pt modelId="{1FB5190D-224F-4F51-9FC8-960692B546E0}" type="sibTrans" cxnId="{DE9927DA-60EF-4A69-ABB4-F4FD6170AB1F}">
      <dgm:prSet/>
      <dgm:spPr/>
      <dgm:t>
        <a:bodyPr/>
        <a:lstStyle/>
        <a:p>
          <a:endParaRPr lang="en-US"/>
        </a:p>
      </dgm:t>
    </dgm:pt>
    <dgm:pt modelId="{ED782225-F708-4ABB-95CE-DC8463650505}">
      <dgm:prSet custT="1"/>
      <dgm:spPr/>
      <dgm:t>
        <a:bodyPr/>
        <a:lstStyle/>
        <a:p>
          <a:pPr rtl="0"/>
          <a:r>
            <a:rPr lang="zh-CN" altLang="en-US" sz="1400" dirty="0" smtClean="0">
              <a:latin typeface="微软雅黑" panose="020B0503020204020204" pitchFamily="34" charset="-122"/>
              <a:ea typeface="微软雅黑" panose="020B0503020204020204" pitchFamily="34" charset="-122"/>
            </a:rPr>
            <a:t>选取能从各个角度，充分描述问题的维度</a:t>
          </a:r>
          <a:endParaRPr lang="en-US" sz="1400" dirty="0">
            <a:latin typeface="微软雅黑" panose="020B0503020204020204" pitchFamily="34" charset="-122"/>
            <a:ea typeface="微软雅黑" panose="020B0503020204020204" pitchFamily="34" charset="-122"/>
          </a:endParaRPr>
        </a:p>
      </dgm:t>
    </dgm:pt>
    <dgm:pt modelId="{6475FFA2-743E-4DF9-BB4F-BC882D004ECA}" type="parTrans" cxnId="{19E40B76-16A9-4521-A14F-6D46A1952E5F}">
      <dgm:prSet/>
      <dgm:spPr/>
      <dgm:t>
        <a:bodyPr/>
        <a:lstStyle/>
        <a:p>
          <a:endParaRPr lang="en-US"/>
        </a:p>
      </dgm:t>
    </dgm:pt>
    <dgm:pt modelId="{C21BD4C3-F591-418A-B20B-3E20A474E778}" type="sibTrans" cxnId="{19E40B76-16A9-4521-A14F-6D46A1952E5F}">
      <dgm:prSet/>
      <dgm:spPr/>
      <dgm:t>
        <a:bodyPr/>
        <a:lstStyle/>
        <a:p>
          <a:endParaRPr lang="en-US"/>
        </a:p>
      </dgm:t>
    </dgm:pt>
    <dgm:pt modelId="{FA1AF118-366C-4432-9E56-BD1ED38D7A16}">
      <dgm:prSet custT="1"/>
      <dgm:spPr/>
      <dgm:t>
        <a:bodyPr/>
        <a:lstStyle/>
        <a:p>
          <a:pPr rtl="0"/>
          <a:r>
            <a:rPr lang="zh-CN" altLang="en-US" sz="1400" dirty="0" smtClean="0">
              <a:latin typeface="微软雅黑" panose="020B0503020204020204" pitchFamily="34" charset="-122"/>
              <a:ea typeface="微软雅黑" panose="020B0503020204020204" pitchFamily="34" charset="-122"/>
            </a:rPr>
            <a:t>确定用于分析形成每个事实表行的事实及类型</a:t>
          </a:r>
          <a:endParaRPr lang="en-US" sz="1400" dirty="0">
            <a:latin typeface="微软雅黑" panose="020B0503020204020204" pitchFamily="34" charset="-122"/>
            <a:ea typeface="微软雅黑" panose="020B0503020204020204" pitchFamily="34" charset="-122"/>
          </a:endParaRPr>
        </a:p>
      </dgm:t>
    </dgm:pt>
    <dgm:pt modelId="{8D20800B-0FA3-47A6-8188-1F8CC2D091AD}" type="parTrans" cxnId="{77C3F9AB-50EF-4C7B-A06D-D3E3B64386F1}">
      <dgm:prSet/>
      <dgm:spPr/>
      <dgm:t>
        <a:bodyPr/>
        <a:lstStyle/>
        <a:p>
          <a:endParaRPr lang="en-US"/>
        </a:p>
      </dgm:t>
    </dgm:pt>
    <dgm:pt modelId="{C248B9C9-56A1-4971-936D-3C2B4C810A48}" type="sibTrans" cxnId="{77C3F9AB-50EF-4C7B-A06D-D3E3B64386F1}">
      <dgm:prSet/>
      <dgm:spPr/>
      <dgm:t>
        <a:bodyPr/>
        <a:lstStyle/>
        <a:p>
          <a:endParaRPr lang="en-US"/>
        </a:p>
      </dgm:t>
    </dgm:pt>
    <dgm:pt modelId="{2619CF36-BEF3-4F26-9E10-AD01145AEE65}">
      <dgm:prSet custT="1"/>
      <dgm:spPr/>
      <dgm:t>
        <a:bodyPr/>
        <a:lstStyle/>
        <a:p>
          <a:pPr rtl="0"/>
          <a:r>
            <a:rPr lang="zh-CN" altLang="en-US" sz="1400" dirty="0" smtClean="0">
              <a:latin typeface="微软雅黑" panose="020B0503020204020204" pitchFamily="34" charset="-122"/>
              <a:ea typeface="微软雅黑" panose="020B0503020204020204" pitchFamily="34" charset="-122"/>
            </a:rPr>
            <a:t>所有事实只允许与声明的粒度保持一致</a:t>
          </a:r>
          <a:endParaRPr lang="en-US" sz="1400" dirty="0">
            <a:latin typeface="微软雅黑" panose="020B0503020204020204" pitchFamily="34" charset="-122"/>
            <a:ea typeface="微软雅黑" panose="020B0503020204020204" pitchFamily="34" charset="-122"/>
          </a:endParaRPr>
        </a:p>
      </dgm:t>
    </dgm:pt>
    <dgm:pt modelId="{C320F740-0338-4A92-830F-DEBABD1C6655}" type="parTrans" cxnId="{C5874989-6934-4CB5-9DD3-AEBF9E57B3A0}">
      <dgm:prSet/>
      <dgm:spPr/>
      <dgm:t>
        <a:bodyPr/>
        <a:lstStyle/>
        <a:p>
          <a:endParaRPr lang="en-US"/>
        </a:p>
      </dgm:t>
    </dgm:pt>
    <dgm:pt modelId="{E84CE604-E6CD-431B-9914-2405109852E9}" type="sibTrans" cxnId="{C5874989-6934-4CB5-9DD3-AEBF9E57B3A0}">
      <dgm:prSet/>
      <dgm:spPr/>
      <dgm:t>
        <a:bodyPr/>
        <a:lstStyle/>
        <a:p>
          <a:endParaRPr lang="en-US"/>
        </a:p>
      </dgm:t>
    </dgm:pt>
    <dgm:pt modelId="{82D261F4-80FF-40E5-9A3E-EE63F1E38BD7}" type="pres">
      <dgm:prSet presAssocID="{4AB0730E-832C-48E3-9170-F1AC5618B82F}" presName="linearFlow" presStyleCnt="0">
        <dgm:presLayoutVars>
          <dgm:dir/>
          <dgm:animLvl val="lvl"/>
          <dgm:resizeHandles val="exact"/>
        </dgm:presLayoutVars>
      </dgm:prSet>
      <dgm:spPr/>
      <dgm:t>
        <a:bodyPr/>
        <a:lstStyle/>
        <a:p>
          <a:endParaRPr lang="en-US"/>
        </a:p>
      </dgm:t>
    </dgm:pt>
    <dgm:pt modelId="{9D0617AC-A274-41AC-8023-9634E5BC112F}" type="pres">
      <dgm:prSet presAssocID="{1D8165E4-39EF-4AE2-BEE5-C4F940A1418C}" presName="composite" presStyleCnt="0"/>
      <dgm:spPr/>
    </dgm:pt>
    <dgm:pt modelId="{FBE87CF9-885B-4BB5-A424-668AEE1B8396}" type="pres">
      <dgm:prSet presAssocID="{1D8165E4-39EF-4AE2-BEE5-C4F940A1418C}" presName="parentText" presStyleLbl="alignNode1" presStyleIdx="0" presStyleCnt="4">
        <dgm:presLayoutVars>
          <dgm:chMax val="1"/>
          <dgm:bulletEnabled val="1"/>
        </dgm:presLayoutVars>
      </dgm:prSet>
      <dgm:spPr/>
      <dgm:t>
        <a:bodyPr/>
        <a:lstStyle/>
        <a:p>
          <a:endParaRPr lang="en-US"/>
        </a:p>
      </dgm:t>
    </dgm:pt>
    <dgm:pt modelId="{2EF1C74F-5F56-4016-80F2-C74C925F3C90}" type="pres">
      <dgm:prSet presAssocID="{1D8165E4-39EF-4AE2-BEE5-C4F940A1418C}" presName="descendantText" presStyleLbl="alignAcc1" presStyleIdx="0" presStyleCnt="4">
        <dgm:presLayoutVars>
          <dgm:bulletEnabled val="1"/>
        </dgm:presLayoutVars>
      </dgm:prSet>
      <dgm:spPr/>
      <dgm:t>
        <a:bodyPr/>
        <a:lstStyle/>
        <a:p>
          <a:endParaRPr lang="en-US"/>
        </a:p>
      </dgm:t>
    </dgm:pt>
    <dgm:pt modelId="{2FC868CF-5084-495A-92B0-226032283B30}" type="pres">
      <dgm:prSet presAssocID="{41D470F4-265E-435B-9798-0DAEDAD0E4E9}" presName="sp" presStyleCnt="0"/>
      <dgm:spPr/>
    </dgm:pt>
    <dgm:pt modelId="{B06FF560-5A2E-40B7-AB41-B2E27B5E3FE2}" type="pres">
      <dgm:prSet presAssocID="{FC61EF60-DD89-441A-A173-D2ACC9340CCE}" presName="composite" presStyleCnt="0"/>
      <dgm:spPr/>
    </dgm:pt>
    <dgm:pt modelId="{E69E195B-4D6D-4EE3-965F-D1207DBDD802}" type="pres">
      <dgm:prSet presAssocID="{FC61EF60-DD89-441A-A173-D2ACC9340CCE}" presName="parentText" presStyleLbl="alignNode1" presStyleIdx="1" presStyleCnt="4">
        <dgm:presLayoutVars>
          <dgm:chMax val="1"/>
          <dgm:bulletEnabled val="1"/>
        </dgm:presLayoutVars>
      </dgm:prSet>
      <dgm:spPr/>
      <dgm:t>
        <a:bodyPr/>
        <a:lstStyle/>
        <a:p>
          <a:endParaRPr lang="en-US"/>
        </a:p>
      </dgm:t>
    </dgm:pt>
    <dgm:pt modelId="{1F12B2BD-9C43-4282-A6D2-4C73B22C86E8}" type="pres">
      <dgm:prSet presAssocID="{FC61EF60-DD89-441A-A173-D2ACC9340CCE}" presName="descendantText" presStyleLbl="alignAcc1" presStyleIdx="1" presStyleCnt="4">
        <dgm:presLayoutVars>
          <dgm:bulletEnabled val="1"/>
        </dgm:presLayoutVars>
      </dgm:prSet>
      <dgm:spPr/>
      <dgm:t>
        <a:bodyPr/>
        <a:lstStyle/>
        <a:p>
          <a:endParaRPr lang="en-US"/>
        </a:p>
      </dgm:t>
    </dgm:pt>
    <dgm:pt modelId="{F809BC7D-4FE6-4E32-A808-8B8CBA6F7637}" type="pres">
      <dgm:prSet presAssocID="{5496B212-2C1D-4721-9B00-BE46D463FCD9}" presName="sp" presStyleCnt="0"/>
      <dgm:spPr/>
    </dgm:pt>
    <dgm:pt modelId="{53E9E554-7D37-4536-8735-C828F7E4ACF8}" type="pres">
      <dgm:prSet presAssocID="{0EF56515-3F9E-410B-80AC-A84D4158A0F5}" presName="composite" presStyleCnt="0"/>
      <dgm:spPr/>
    </dgm:pt>
    <dgm:pt modelId="{42C3FE6F-CC93-4B25-A899-2B28C6400F53}" type="pres">
      <dgm:prSet presAssocID="{0EF56515-3F9E-410B-80AC-A84D4158A0F5}" presName="parentText" presStyleLbl="alignNode1" presStyleIdx="2" presStyleCnt="4">
        <dgm:presLayoutVars>
          <dgm:chMax val="1"/>
          <dgm:bulletEnabled val="1"/>
        </dgm:presLayoutVars>
      </dgm:prSet>
      <dgm:spPr/>
      <dgm:t>
        <a:bodyPr/>
        <a:lstStyle/>
        <a:p>
          <a:endParaRPr lang="en-US"/>
        </a:p>
      </dgm:t>
    </dgm:pt>
    <dgm:pt modelId="{02D86A4A-2B34-404D-8466-8B0140EF28C4}" type="pres">
      <dgm:prSet presAssocID="{0EF56515-3F9E-410B-80AC-A84D4158A0F5}" presName="descendantText" presStyleLbl="alignAcc1" presStyleIdx="2" presStyleCnt="4">
        <dgm:presLayoutVars>
          <dgm:bulletEnabled val="1"/>
        </dgm:presLayoutVars>
      </dgm:prSet>
      <dgm:spPr/>
      <dgm:t>
        <a:bodyPr/>
        <a:lstStyle/>
        <a:p>
          <a:endParaRPr lang="en-US"/>
        </a:p>
      </dgm:t>
    </dgm:pt>
    <dgm:pt modelId="{739E9FDC-E9BF-408C-A8C5-4956BB973C3E}" type="pres">
      <dgm:prSet presAssocID="{B3F3488A-600B-497D-AE29-8402FAA7A9E3}" presName="sp" presStyleCnt="0"/>
      <dgm:spPr/>
    </dgm:pt>
    <dgm:pt modelId="{76AFAF06-ACA6-4FDD-AA9D-4609CBC50104}" type="pres">
      <dgm:prSet presAssocID="{05790A64-1300-4B6D-A330-63B4A00E9606}" presName="composite" presStyleCnt="0"/>
      <dgm:spPr/>
    </dgm:pt>
    <dgm:pt modelId="{1E2CF43A-1920-4648-AF7E-300257BEF76D}" type="pres">
      <dgm:prSet presAssocID="{05790A64-1300-4B6D-A330-63B4A00E9606}" presName="parentText" presStyleLbl="alignNode1" presStyleIdx="3" presStyleCnt="4">
        <dgm:presLayoutVars>
          <dgm:chMax val="1"/>
          <dgm:bulletEnabled val="1"/>
        </dgm:presLayoutVars>
      </dgm:prSet>
      <dgm:spPr/>
      <dgm:t>
        <a:bodyPr/>
        <a:lstStyle/>
        <a:p>
          <a:endParaRPr lang="en-US"/>
        </a:p>
      </dgm:t>
    </dgm:pt>
    <dgm:pt modelId="{2F6B23D9-2E6F-4CC8-972B-F252EF1A6289}" type="pres">
      <dgm:prSet presAssocID="{05790A64-1300-4B6D-A330-63B4A00E9606}" presName="descendantText" presStyleLbl="alignAcc1" presStyleIdx="3" presStyleCnt="4">
        <dgm:presLayoutVars>
          <dgm:bulletEnabled val="1"/>
        </dgm:presLayoutVars>
      </dgm:prSet>
      <dgm:spPr/>
      <dgm:t>
        <a:bodyPr/>
        <a:lstStyle/>
        <a:p>
          <a:endParaRPr lang="en-US"/>
        </a:p>
      </dgm:t>
    </dgm:pt>
  </dgm:ptLst>
  <dgm:cxnLst>
    <dgm:cxn modelId="{7120DF6C-12A5-4210-924F-3F85C382DDF9}" srcId="{4AB0730E-832C-48E3-9170-F1AC5618B82F}" destId="{1D8165E4-39EF-4AE2-BEE5-C4F940A1418C}" srcOrd="0" destOrd="0" parTransId="{42B2CA90-9EF0-44D9-BDFB-D47CFC54202D}" sibTransId="{41D470F4-265E-435B-9798-0DAEDAD0E4E9}"/>
    <dgm:cxn modelId="{C52DB9B4-C7A5-492F-B688-BD44B3D1B4C6}" type="presOf" srcId="{3FB70762-7637-4089-AC04-7023C4CEFA36}" destId="{2EF1C74F-5F56-4016-80F2-C74C925F3C90}" srcOrd="0" destOrd="1" presId="urn:microsoft.com/office/officeart/2005/8/layout/chevron2"/>
    <dgm:cxn modelId="{FE58E729-140C-47D8-918D-B216FAADEE28}" type="presOf" srcId="{912F4D28-AEE3-4485-98BB-8D90B1FB5A68}" destId="{2EF1C74F-5F56-4016-80F2-C74C925F3C90}" srcOrd="0" destOrd="0" presId="urn:microsoft.com/office/officeart/2005/8/layout/chevron2"/>
    <dgm:cxn modelId="{5E644ED5-9488-4F46-9B1B-26E9D625F6E8}" type="presOf" srcId="{1D8165E4-39EF-4AE2-BEE5-C4F940A1418C}" destId="{FBE87CF9-885B-4BB5-A424-668AEE1B8396}" srcOrd="0" destOrd="0" presId="urn:microsoft.com/office/officeart/2005/8/layout/chevron2"/>
    <dgm:cxn modelId="{DE9927DA-60EF-4A69-ABB4-F4FD6170AB1F}" srcId="{0EF56515-3F9E-410B-80AC-A84D4158A0F5}" destId="{FF4CBB1E-7BC6-420C-A3C5-0FE93E0A8681}" srcOrd="1" destOrd="0" parTransId="{ECF5140C-194D-478F-B87A-0007A24FB6F8}" sibTransId="{1FB5190D-224F-4F51-9FC8-960692B546E0}"/>
    <dgm:cxn modelId="{98A532ED-235A-4AE3-A72C-5DCC35C3757B}" type="presOf" srcId="{0EF56515-3F9E-410B-80AC-A84D4158A0F5}" destId="{42C3FE6F-CC93-4B25-A899-2B28C6400F53}" srcOrd="0" destOrd="0" presId="urn:microsoft.com/office/officeart/2005/8/layout/chevron2"/>
    <dgm:cxn modelId="{BA158A8F-2638-4D62-A380-61C10271FE6B}" type="presOf" srcId="{2619CF36-BEF3-4F26-9E10-AD01145AEE65}" destId="{2F6B23D9-2E6F-4CC8-972B-F252EF1A6289}" srcOrd="0" destOrd="1" presId="urn:microsoft.com/office/officeart/2005/8/layout/chevron2"/>
    <dgm:cxn modelId="{9769AB99-99A2-423D-927B-C93F7411CD92}" srcId="{4AB0730E-832C-48E3-9170-F1AC5618B82F}" destId="{0EF56515-3F9E-410B-80AC-A84D4158A0F5}" srcOrd="2" destOrd="0" parTransId="{414BB736-73A1-4C62-83E1-62EF7332597A}" sibTransId="{B3F3488A-600B-497D-AE29-8402FAA7A9E3}"/>
    <dgm:cxn modelId="{FE8E560E-3493-4171-B4D0-DD6A53C1D61B}" srcId="{FC61EF60-DD89-441A-A173-D2ACC9340CCE}" destId="{D6F03E8E-0974-46D1-8CC9-946894860943}" srcOrd="1" destOrd="0" parTransId="{C467E7B8-1BC0-4B61-A2EF-79A9B047308A}" sibTransId="{C4F4E0B8-24E0-4CA4-89FC-DCD36AF8DFCF}"/>
    <dgm:cxn modelId="{1B10F9EA-2776-4A46-A6E5-063989D6C749}" type="presOf" srcId="{05790A64-1300-4B6D-A330-63B4A00E9606}" destId="{1E2CF43A-1920-4648-AF7E-300257BEF76D}" srcOrd="0" destOrd="0" presId="urn:microsoft.com/office/officeart/2005/8/layout/chevron2"/>
    <dgm:cxn modelId="{0333C0DA-4095-4E3F-B4AA-1124CF27732B}" type="presOf" srcId="{4AB0730E-832C-48E3-9170-F1AC5618B82F}" destId="{82D261F4-80FF-40E5-9A3E-EE63F1E38BD7}" srcOrd="0" destOrd="0" presId="urn:microsoft.com/office/officeart/2005/8/layout/chevron2"/>
    <dgm:cxn modelId="{05EFCFF5-8BC8-4181-B2AB-3A79967341A2}" type="presOf" srcId="{D6F03E8E-0974-46D1-8CC9-946894860943}" destId="{1F12B2BD-9C43-4282-A6D2-4C73B22C86E8}" srcOrd="0" destOrd="1" presId="urn:microsoft.com/office/officeart/2005/8/layout/chevron2"/>
    <dgm:cxn modelId="{82D1C893-6FAB-4AE2-8925-AD69A9BAC194}" type="presOf" srcId="{ED782225-F708-4ABB-95CE-DC8463650505}" destId="{02D86A4A-2B34-404D-8466-8B0140EF28C4}" srcOrd="0" destOrd="0" presId="urn:microsoft.com/office/officeart/2005/8/layout/chevron2"/>
    <dgm:cxn modelId="{77C3F9AB-50EF-4C7B-A06D-D3E3B64386F1}" srcId="{05790A64-1300-4B6D-A330-63B4A00E9606}" destId="{FA1AF118-366C-4432-9E56-BD1ED38D7A16}" srcOrd="0" destOrd="0" parTransId="{8D20800B-0FA3-47A6-8188-1F8CC2D091AD}" sibTransId="{C248B9C9-56A1-4971-936D-3C2B4C810A48}"/>
    <dgm:cxn modelId="{BF463B34-575F-48DD-88AA-28D577C7E2BF}" srcId="{FC61EF60-DD89-441A-A173-D2ACC9340CCE}" destId="{AB42E59E-D17C-4B0E-86F1-6FE992C40335}" srcOrd="0" destOrd="0" parTransId="{492E81D3-D6F7-4A41-AD04-3FB1938A1525}" sibTransId="{4AEF456E-5AB0-4435-A00D-F549D64BC74A}"/>
    <dgm:cxn modelId="{38482CE2-1B38-408A-96D6-44685F338901}" srcId="{1D8165E4-39EF-4AE2-BEE5-C4F940A1418C}" destId="{3FB70762-7637-4089-AC04-7023C4CEFA36}" srcOrd="1" destOrd="0" parTransId="{491E8945-9732-417A-A4A9-232DC8B63416}" sibTransId="{8C5F3DEC-84D4-4CD7-9ABA-F88F96396581}"/>
    <dgm:cxn modelId="{5A8819FA-51EB-48C9-B3CA-DFA9E548984D}" type="presOf" srcId="{AB42E59E-D17C-4B0E-86F1-6FE992C40335}" destId="{1F12B2BD-9C43-4282-A6D2-4C73B22C86E8}" srcOrd="0" destOrd="0" presId="urn:microsoft.com/office/officeart/2005/8/layout/chevron2"/>
    <dgm:cxn modelId="{9965067D-D81E-4261-9F0C-1DBA2B17BAC2}" type="presOf" srcId="{FF4CBB1E-7BC6-420C-A3C5-0FE93E0A8681}" destId="{02D86A4A-2B34-404D-8466-8B0140EF28C4}" srcOrd="0" destOrd="1" presId="urn:microsoft.com/office/officeart/2005/8/layout/chevron2"/>
    <dgm:cxn modelId="{5346E0A9-9F5F-452D-ABAE-F3BFE3B13119}" type="presOf" srcId="{FC61EF60-DD89-441A-A173-D2ACC9340CCE}" destId="{E69E195B-4D6D-4EE3-965F-D1207DBDD802}" srcOrd="0" destOrd="0" presId="urn:microsoft.com/office/officeart/2005/8/layout/chevron2"/>
    <dgm:cxn modelId="{C5874989-6934-4CB5-9DD3-AEBF9E57B3A0}" srcId="{05790A64-1300-4B6D-A330-63B4A00E9606}" destId="{2619CF36-BEF3-4F26-9E10-AD01145AEE65}" srcOrd="1" destOrd="0" parTransId="{C320F740-0338-4A92-830F-DEBABD1C6655}" sibTransId="{E84CE604-E6CD-431B-9914-2405109852E9}"/>
    <dgm:cxn modelId="{261BC43B-CFF9-441E-A8D7-34F6BADEDFD2}" srcId="{4AB0730E-832C-48E3-9170-F1AC5618B82F}" destId="{FC61EF60-DD89-441A-A173-D2ACC9340CCE}" srcOrd="1" destOrd="0" parTransId="{F3CCC323-365D-4C40-A888-C930AEE6D85C}" sibTransId="{5496B212-2C1D-4721-9B00-BE46D463FCD9}"/>
    <dgm:cxn modelId="{19E40B76-16A9-4521-A14F-6D46A1952E5F}" srcId="{0EF56515-3F9E-410B-80AC-A84D4158A0F5}" destId="{ED782225-F708-4ABB-95CE-DC8463650505}" srcOrd="0" destOrd="0" parTransId="{6475FFA2-743E-4DF9-BB4F-BC882D004ECA}" sibTransId="{C21BD4C3-F591-418A-B20B-3E20A474E778}"/>
    <dgm:cxn modelId="{12315F2B-7C32-4D66-80CB-448136FA3E7B}" srcId="{1D8165E4-39EF-4AE2-BEE5-C4F940A1418C}" destId="{912F4D28-AEE3-4485-98BB-8D90B1FB5A68}" srcOrd="0" destOrd="0" parTransId="{9CBC349F-716C-4A74-9034-B41ECDB16765}" sibTransId="{383137C7-1F10-4B45-BF11-A7E8F438B81B}"/>
    <dgm:cxn modelId="{7EF063C4-F714-4025-83C4-043B96F647B7}" type="presOf" srcId="{FA1AF118-366C-4432-9E56-BD1ED38D7A16}" destId="{2F6B23D9-2E6F-4CC8-972B-F252EF1A6289}" srcOrd="0" destOrd="0" presId="urn:microsoft.com/office/officeart/2005/8/layout/chevron2"/>
    <dgm:cxn modelId="{54C34F06-7F9A-4451-A17A-8E7CB80D95FB}" srcId="{4AB0730E-832C-48E3-9170-F1AC5618B82F}" destId="{05790A64-1300-4B6D-A330-63B4A00E9606}" srcOrd="3" destOrd="0" parTransId="{254383E7-438D-47C4-982D-00EF2F155047}" sibTransId="{EECEA76F-DFFE-4E2C-B7C4-0E4F41C03875}"/>
    <dgm:cxn modelId="{CA5548B3-D196-424E-85D7-E731ABC36B30}" type="presParOf" srcId="{82D261F4-80FF-40E5-9A3E-EE63F1E38BD7}" destId="{9D0617AC-A274-41AC-8023-9634E5BC112F}" srcOrd="0" destOrd="0" presId="urn:microsoft.com/office/officeart/2005/8/layout/chevron2"/>
    <dgm:cxn modelId="{C063AB0D-A70D-4C9C-902B-CA04030C0E5A}" type="presParOf" srcId="{9D0617AC-A274-41AC-8023-9634E5BC112F}" destId="{FBE87CF9-885B-4BB5-A424-668AEE1B8396}" srcOrd="0" destOrd="0" presId="urn:microsoft.com/office/officeart/2005/8/layout/chevron2"/>
    <dgm:cxn modelId="{21C1A3CF-DCE1-40D3-8A71-9FDAB6DC1022}" type="presParOf" srcId="{9D0617AC-A274-41AC-8023-9634E5BC112F}" destId="{2EF1C74F-5F56-4016-80F2-C74C925F3C90}" srcOrd="1" destOrd="0" presId="urn:microsoft.com/office/officeart/2005/8/layout/chevron2"/>
    <dgm:cxn modelId="{BEB9102C-723C-46C1-8BCD-85F4890490F1}" type="presParOf" srcId="{82D261F4-80FF-40E5-9A3E-EE63F1E38BD7}" destId="{2FC868CF-5084-495A-92B0-226032283B30}" srcOrd="1" destOrd="0" presId="urn:microsoft.com/office/officeart/2005/8/layout/chevron2"/>
    <dgm:cxn modelId="{EBB07228-08FB-4EEE-8A0D-5D42F141D423}" type="presParOf" srcId="{82D261F4-80FF-40E5-9A3E-EE63F1E38BD7}" destId="{B06FF560-5A2E-40B7-AB41-B2E27B5E3FE2}" srcOrd="2" destOrd="0" presId="urn:microsoft.com/office/officeart/2005/8/layout/chevron2"/>
    <dgm:cxn modelId="{E0E5B5C6-DB53-450D-957F-15E269CD7261}" type="presParOf" srcId="{B06FF560-5A2E-40B7-AB41-B2E27B5E3FE2}" destId="{E69E195B-4D6D-4EE3-965F-D1207DBDD802}" srcOrd="0" destOrd="0" presId="urn:microsoft.com/office/officeart/2005/8/layout/chevron2"/>
    <dgm:cxn modelId="{112C700B-18ED-4446-9E47-81EFBCC60160}" type="presParOf" srcId="{B06FF560-5A2E-40B7-AB41-B2E27B5E3FE2}" destId="{1F12B2BD-9C43-4282-A6D2-4C73B22C86E8}" srcOrd="1" destOrd="0" presId="urn:microsoft.com/office/officeart/2005/8/layout/chevron2"/>
    <dgm:cxn modelId="{7C3EBE63-1CDF-48F4-A3CE-947A949A27DF}" type="presParOf" srcId="{82D261F4-80FF-40E5-9A3E-EE63F1E38BD7}" destId="{F809BC7D-4FE6-4E32-A808-8B8CBA6F7637}" srcOrd="3" destOrd="0" presId="urn:microsoft.com/office/officeart/2005/8/layout/chevron2"/>
    <dgm:cxn modelId="{8B7B64A3-68C0-4BDC-AE96-034A0289EBA4}" type="presParOf" srcId="{82D261F4-80FF-40E5-9A3E-EE63F1E38BD7}" destId="{53E9E554-7D37-4536-8735-C828F7E4ACF8}" srcOrd="4" destOrd="0" presId="urn:microsoft.com/office/officeart/2005/8/layout/chevron2"/>
    <dgm:cxn modelId="{D034DDBF-5F36-4585-BD9E-0CB7380203FE}" type="presParOf" srcId="{53E9E554-7D37-4536-8735-C828F7E4ACF8}" destId="{42C3FE6F-CC93-4B25-A899-2B28C6400F53}" srcOrd="0" destOrd="0" presId="urn:microsoft.com/office/officeart/2005/8/layout/chevron2"/>
    <dgm:cxn modelId="{2B0E99E3-EF76-4930-8B6A-7FD440D5BDFC}" type="presParOf" srcId="{53E9E554-7D37-4536-8735-C828F7E4ACF8}" destId="{02D86A4A-2B34-404D-8466-8B0140EF28C4}" srcOrd="1" destOrd="0" presId="urn:microsoft.com/office/officeart/2005/8/layout/chevron2"/>
    <dgm:cxn modelId="{4F1F7AA9-BD97-4EE8-8A1F-2093E9C4EDCE}" type="presParOf" srcId="{82D261F4-80FF-40E5-9A3E-EE63F1E38BD7}" destId="{739E9FDC-E9BF-408C-A8C5-4956BB973C3E}" srcOrd="5" destOrd="0" presId="urn:microsoft.com/office/officeart/2005/8/layout/chevron2"/>
    <dgm:cxn modelId="{279D5408-C642-4EA3-B6E5-24A4D2B02C31}" type="presParOf" srcId="{82D261F4-80FF-40E5-9A3E-EE63F1E38BD7}" destId="{76AFAF06-ACA6-4FDD-AA9D-4609CBC50104}" srcOrd="6" destOrd="0" presId="urn:microsoft.com/office/officeart/2005/8/layout/chevron2"/>
    <dgm:cxn modelId="{20DA8A2E-DC9D-4EBA-8349-53DFF19ACCB3}" type="presParOf" srcId="{76AFAF06-ACA6-4FDD-AA9D-4609CBC50104}" destId="{1E2CF43A-1920-4648-AF7E-300257BEF76D}" srcOrd="0" destOrd="0" presId="urn:microsoft.com/office/officeart/2005/8/layout/chevron2"/>
    <dgm:cxn modelId="{5C009AAD-A77A-4746-92F9-1F6CC3B5FE30}" type="presParOf" srcId="{76AFAF06-ACA6-4FDD-AA9D-4609CBC50104}" destId="{2F6B23D9-2E6F-4CC8-972B-F252EF1A628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6E65D7-7DFF-4F0D-A60E-AC27A4655C42}"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4743E05F-2372-488C-B75B-0D95A07E5E40}">
      <dgm:prSet/>
      <dgm:spPr/>
      <dgm:t>
        <a:bodyPr/>
        <a:lstStyle/>
        <a:p>
          <a:pPr rtl="0"/>
          <a:r>
            <a:rPr lang="zh-CN" dirty="0" smtClean="0">
              <a:solidFill>
                <a:schemeClr val="tx1"/>
              </a:solidFill>
              <a:latin typeface="微软雅黑" panose="020B0503020204020204" pitchFamily="34" charset="-122"/>
              <a:ea typeface="微软雅黑" panose="020B0503020204020204" pitchFamily="34" charset="-122"/>
            </a:rPr>
            <a:t>可加</a:t>
          </a:r>
          <a:endParaRPr lang="en-US" dirty="0">
            <a:solidFill>
              <a:schemeClr val="tx1"/>
            </a:solidFill>
            <a:latin typeface="微软雅黑" panose="020B0503020204020204" pitchFamily="34" charset="-122"/>
            <a:ea typeface="微软雅黑" panose="020B0503020204020204" pitchFamily="34" charset="-122"/>
          </a:endParaRPr>
        </a:p>
      </dgm:t>
    </dgm:pt>
    <dgm:pt modelId="{E81671BE-13B1-4F1A-A047-C9CBEFCA2B33}" type="parTrans" cxnId="{BC57BDEF-9554-43D2-BE64-879FB9EC8EEF}">
      <dgm:prSet/>
      <dgm:spPr/>
      <dgm:t>
        <a:bodyPr/>
        <a:lstStyle/>
        <a:p>
          <a:endParaRPr lang="en-US">
            <a:latin typeface="微软雅黑" panose="020B0503020204020204" pitchFamily="34" charset="-122"/>
            <a:ea typeface="微软雅黑" panose="020B0503020204020204" pitchFamily="34" charset="-122"/>
          </a:endParaRPr>
        </a:p>
      </dgm:t>
    </dgm:pt>
    <dgm:pt modelId="{B1A485D7-F8EE-4148-95AD-D4404081E2E3}" type="sibTrans" cxnId="{BC57BDEF-9554-43D2-BE64-879FB9EC8EEF}">
      <dgm:prSet/>
      <dgm:spPr/>
      <dgm:t>
        <a:bodyPr/>
        <a:lstStyle/>
        <a:p>
          <a:endParaRPr lang="en-US">
            <a:latin typeface="微软雅黑" panose="020B0503020204020204" pitchFamily="34" charset="-122"/>
            <a:ea typeface="微软雅黑" panose="020B0503020204020204" pitchFamily="34" charset="-122"/>
          </a:endParaRPr>
        </a:p>
      </dgm:t>
    </dgm:pt>
    <dgm:pt modelId="{FF6F64F2-85AB-4788-81D0-A47C7F5792FD}">
      <dgm:prSet/>
      <dgm:spPr/>
      <dgm:t>
        <a:bodyPr/>
        <a:lstStyle/>
        <a:p>
          <a:pPr rtl="0"/>
          <a:r>
            <a:rPr lang="zh-CN" dirty="0" smtClean="0">
              <a:latin typeface="微软雅黑" panose="020B0503020204020204" pitchFamily="34" charset="-122"/>
              <a:ea typeface="微软雅黑" panose="020B0503020204020204" pitchFamily="34" charset="-122"/>
            </a:rPr>
            <a:t>如：</a:t>
          </a:r>
          <a:r>
            <a:rPr lang="zh-CN" altLang="en-US" dirty="0" smtClean="0">
              <a:latin typeface="微软雅黑" panose="020B0503020204020204" pitchFamily="34" charset="-122"/>
              <a:ea typeface="微软雅黑" panose="020B0503020204020204" pitchFamily="34" charset="-122"/>
            </a:rPr>
            <a:t>交易金额</a:t>
          </a:r>
          <a:endParaRPr lang="en-US" dirty="0">
            <a:latin typeface="微软雅黑" panose="020B0503020204020204" pitchFamily="34" charset="-122"/>
            <a:ea typeface="微软雅黑" panose="020B0503020204020204" pitchFamily="34" charset="-122"/>
          </a:endParaRPr>
        </a:p>
      </dgm:t>
    </dgm:pt>
    <dgm:pt modelId="{1E74123E-46D5-47FF-AB31-472C8F1BC1D6}" type="parTrans" cxnId="{00D3D2E0-D297-47C2-87E9-8931960D6DF9}">
      <dgm:prSet/>
      <dgm:spPr/>
      <dgm:t>
        <a:bodyPr/>
        <a:lstStyle/>
        <a:p>
          <a:endParaRPr lang="en-US">
            <a:latin typeface="微软雅黑" panose="020B0503020204020204" pitchFamily="34" charset="-122"/>
            <a:ea typeface="微软雅黑" panose="020B0503020204020204" pitchFamily="34" charset="-122"/>
          </a:endParaRPr>
        </a:p>
      </dgm:t>
    </dgm:pt>
    <dgm:pt modelId="{C32BFF46-2F30-4515-8FDB-E72CB614CE40}" type="sibTrans" cxnId="{00D3D2E0-D297-47C2-87E9-8931960D6DF9}">
      <dgm:prSet/>
      <dgm:spPr/>
      <dgm:t>
        <a:bodyPr/>
        <a:lstStyle/>
        <a:p>
          <a:endParaRPr lang="en-US">
            <a:latin typeface="微软雅黑" panose="020B0503020204020204" pitchFamily="34" charset="-122"/>
            <a:ea typeface="微软雅黑" panose="020B0503020204020204" pitchFamily="34" charset="-122"/>
          </a:endParaRPr>
        </a:p>
      </dgm:t>
    </dgm:pt>
    <dgm:pt modelId="{E50A2784-48DE-4E2E-8F6E-E2864E8FD324}">
      <dgm:prSet/>
      <dgm:spPr/>
      <dgm:t>
        <a:bodyPr/>
        <a:lstStyle/>
        <a:p>
          <a:pPr rtl="0"/>
          <a:r>
            <a:rPr lang="zh-CN" dirty="0" smtClean="0">
              <a:solidFill>
                <a:schemeClr val="tx1"/>
              </a:solidFill>
              <a:latin typeface="微软雅黑" panose="020B0503020204020204" pitchFamily="34" charset="-122"/>
              <a:ea typeface="微软雅黑" panose="020B0503020204020204" pitchFamily="34" charset="-122"/>
            </a:rPr>
            <a:t>半可加</a:t>
          </a:r>
          <a:endParaRPr lang="en-US" dirty="0">
            <a:solidFill>
              <a:schemeClr val="tx1"/>
            </a:solidFill>
            <a:latin typeface="微软雅黑" panose="020B0503020204020204" pitchFamily="34" charset="-122"/>
            <a:ea typeface="微软雅黑" panose="020B0503020204020204" pitchFamily="34" charset="-122"/>
          </a:endParaRPr>
        </a:p>
      </dgm:t>
    </dgm:pt>
    <dgm:pt modelId="{3699BF50-19B3-40F2-A952-24B7CC7BB9B3}" type="parTrans" cxnId="{83F4696E-19D4-477B-999D-A2A4AF4E5BF5}">
      <dgm:prSet/>
      <dgm:spPr/>
      <dgm:t>
        <a:bodyPr/>
        <a:lstStyle/>
        <a:p>
          <a:endParaRPr lang="en-US">
            <a:latin typeface="微软雅黑" panose="020B0503020204020204" pitchFamily="34" charset="-122"/>
            <a:ea typeface="微软雅黑" panose="020B0503020204020204" pitchFamily="34" charset="-122"/>
          </a:endParaRPr>
        </a:p>
      </dgm:t>
    </dgm:pt>
    <dgm:pt modelId="{A2373AA3-7528-4540-B7B3-B9841F362935}" type="sibTrans" cxnId="{83F4696E-19D4-477B-999D-A2A4AF4E5BF5}">
      <dgm:prSet/>
      <dgm:spPr/>
      <dgm:t>
        <a:bodyPr/>
        <a:lstStyle/>
        <a:p>
          <a:endParaRPr lang="en-US">
            <a:latin typeface="微软雅黑" panose="020B0503020204020204" pitchFamily="34" charset="-122"/>
            <a:ea typeface="微软雅黑" panose="020B0503020204020204" pitchFamily="34" charset="-122"/>
          </a:endParaRPr>
        </a:p>
      </dgm:t>
    </dgm:pt>
    <dgm:pt modelId="{FA6CA5A8-67BA-45E4-A5F8-A9659F6862CC}">
      <dgm:prSet/>
      <dgm:spPr/>
      <dgm:t>
        <a:bodyPr/>
        <a:lstStyle/>
        <a:p>
          <a:pPr rtl="0"/>
          <a:r>
            <a:rPr lang="zh-CN" dirty="0" smtClean="0">
              <a:latin typeface="微软雅黑" panose="020B0503020204020204" pitchFamily="34" charset="-122"/>
              <a:ea typeface="微软雅黑" panose="020B0503020204020204" pitchFamily="34" charset="-122"/>
            </a:rPr>
            <a:t>如：余额，不能按照时间维度进行汇总</a:t>
          </a:r>
          <a:endParaRPr lang="en-US" dirty="0">
            <a:latin typeface="微软雅黑" panose="020B0503020204020204" pitchFamily="34" charset="-122"/>
            <a:ea typeface="微软雅黑" panose="020B0503020204020204" pitchFamily="34" charset="-122"/>
          </a:endParaRPr>
        </a:p>
      </dgm:t>
    </dgm:pt>
    <dgm:pt modelId="{B5950E5A-ACB4-46CA-B950-BF343D70FFAE}" type="parTrans" cxnId="{217C47FC-820B-4D41-81CE-363E23BFB8C9}">
      <dgm:prSet/>
      <dgm:spPr/>
      <dgm:t>
        <a:bodyPr/>
        <a:lstStyle/>
        <a:p>
          <a:endParaRPr lang="en-US">
            <a:latin typeface="微软雅黑" panose="020B0503020204020204" pitchFamily="34" charset="-122"/>
            <a:ea typeface="微软雅黑" panose="020B0503020204020204" pitchFamily="34" charset="-122"/>
          </a:endParaRPr>
        </a:p>
      </dgm:t>
    </dgm:pt>
    <dgm:pt modelId="{18A03B4C-1080-46A4-9D07-A230B89DB40A}" type="sibTrans" cxnId="{217C47FC-820B-4D41-81CE-363E23BFB8C9}">
      <dgm:prSet/>
      <dgm:spPr/>
      <dgm:t>
        <a:bodyPr/>
        <a:lstStyle/>
        <a:p>
          <a:endParaRPr lang="en-US">
            <a:latin typeface="微软雅黑" panose="020B0503020204020204" pitchFamily="34" charset="-122"/>
            <a:ea typeface="微软雅黑" panose="020B0503020204020204" pitchFamily="34" charset="-122"/>
          </a:endParaRPr>
        </a:p>
      </dgm:t>
    </dgm:pt>
    <dgm:pt modelId="{3959FD5C-C793-4E15-AD7D-B24DA7D70C5B}">
      <dgm:prSet/>
      <dgm:spPr/>
      <dgm:t>
        <a:bodyPr/>
        <a:lstStyle/>
        <a:p>
          <a:pPr rtl="0"/>
          <a:r>
            <a:rPr lang="zh-CN" dirty="0" smtClean="0">
              <a:solidFill>
                <a:schemeClr val="tx1"/>
              </a:solidFill>
              <a:latin typeface="微软雅黑" panose="020B0503020204020204" pitchFamily="34" charset="-122"/>
              <a:ea typeface="微软雅黑" panose="020B0503020204020204" pitchFamily="34" charset="-122"/>
            </a:rPr>
            <a:t>不可加</a:t>
          </a:r>
          <a:endParaRPr lang="en-US" dirty="0">
            <a:solidFill>
              <a:schemeClr val="tx1"/>
            </a:solidFill>
            <a:latin typeface="微软雅黑" panose="020B0503020204020204" pitchFamily="34" charset="-122"/>
            <a:ea typeface="微软雅黑" panose="020B0503020204020204" pitchFamily="34" charset="-122"/>
          </a:endParaRPr>
        </a:p>
      </dgm:t>
    </dgm:pt>
    <dgm:pt modelId="{D0FA8CB1-A354-403E-9C8A-69ADF83DE91E}" type="parTrans" cxnId="{7068117B-3128-4158-8DE9-EA37118CC5DF}">
      <dgm:prSet/>
      <dgm:spPr/>
      <dgm:t>
        <a:bodyPr/>
        <a:lstStyle/>
        <a:p>
          <a:endParaRPr lang="en-US">
            <a:latin typeface="微软雅黑" panose="020B0503020204020204" pitchFamily="34" charset="-122"/>
            <a:ea typeface="微软雅黑" panose="020B0503020204020204" pitchFamily="34" charset="-122"/>
          </a:endParaRPr>
        </a:p>
      </dgm:t>
    </dgm:pt>
    <dgm:pt modelId="{74D6CD68-A89C-4D07-8BC9-7A8436301393}" type="sibTrans" cxnId="{7068117B-3128-4158-8DE9-EA37118CC5DF}">
      <dgm:prSet/>
      <dgm:spPr/>
      <dgm:t>
        <a:bodyPr/>
        <a:lstStyle/>
        <a:p>
          <a:endParaRPr lang="en-US">
            <a:latin typeface="微软雅黑" panose="020B0503020204020204" pitchFamily="34" charset="-122"/>
            <a:ea typeface="微软雅黑" panose="020B0503020204020204" pitchFamily="34" charset="-122"/>
          </a:endParaRPr>
        </a:p>
      </dgm:t>
    </dgm:pt>
    <dgm:pt modelId="{C54F5C36-E721-4DCF-8369-B43AB1AA025F}">
      <dgm:prSet/>
      <dgm:spPr/>
      <dgm:t>
        <a:bodyPr/>
        <a:lstStyle/>
        <a:p>
          <a:pPr rtl="0"/>
          <a:r>
            <a:rPr lang="zh-CN" dirty="0" smtClean="0">
              <a:latin typeface="微软雅黑" panose="020B0503020204020204" pitchFamily="34" charset="-122"/>
              <a:ea typeface="微软雅黑" panose="020B0503020204020204" pitchFamily="34" charset="-122"/>
            </a:rPr>
            <a:t>如：单价</a:t>
          </a:r>
          <a:endParaRPr lang="en-US" dirty="0">
            <a:latin typeface="微软雅黑" panose="020B0503020204020204" pitchFamily="34" charset="-122"/>
            <a:ea typeface="微软雅黑" panose="020B0503020204020204" pitchFamily="34" charset="-122"/>
          </a:endParaRPr>
        </a:p>
      </dgm:t>
    </dgm:pt>
    <dgm:pt modelId="{73FE0635-732F-4764-BCA3-965CB2E5AB09}" type="parTrans" cxnId="{2BD0FA5A-6C37-4605-9103-41C89B49CE30}">
      <dgm:prSet/>
      <dgm:spPr/>
      <dgm:t>
        <a:bodyPr/>
        <a:lstStyle/>
        <a:p>
          <a:endParaRPr lang="en-US">
            <a:latin typeface="微软雅黑" panose="020B0503020204020204" pitchFamily="34" charset="-122"/>
            <a:ea typeface="微软雅黑" panose="020B0503020204020204" pitchFamily="34" charset="-122"/>
          </a:endParaRPr>
        </a:p>
      </dgm:t>
    </dgm:pt>
    <dgm:pt modelId="{80ACE75A-BDCC-4C85-98AB-A0CF00B45B05}" type="sibTrans" cxnId="{2BD0FA5A-6C37-4605-9103-41C89B49CE30}">
      <dgm:prSet/>
      <dgm:spPr/>
      <dgm:t>
        <a:bodyPr/>
        <a:lstStyle/>
        <a:p>
          <a:endParaRPr lang="en-US">
            <a:latin typeface="微软雅黑" panose="020B0503020204020204" pitchFamily="34" charset="-122"/>
            <a:ea typeface="微软雅黑" panose="020B0503020204020204" pitchFamily="34" charset="-122"/>
          </a:endParaRPr>
        </a:p>
      </dgm:t>
    </dgm:pt>
    <dgm:pt modelId="{FAA82D96-DD88-4AE1-A4BF-EA5B2E33DFC8}">
      <dgm:prSet/>
      <dgm:spPr/>
      <dgm:t>
        <a:bodyPr/>
        <a:lstStyle/>
        <a:p>
          <a:pPr rtl="0"/>
          <a:r>
            <a:rPr lang="zh-CN" dirty="0" smtClean="0">
              <a:latin typeface="微软雅黑" panose="020B0503020204020204" pitchFamily="34" charset="-122"/>
              <a:ea typeface="微软雅黑" panose="020B0503020204020204" pitchFamily="34" charset="-122"/>
            </a:rPr>
            <a:t>可以按照表中的任何维度进行汇总</a:t>
          </a:r>
          <a:endParaRPr lang="en-US" dirty="0">
            <a:latin typeface="微软雅黑" panose="020B0503020204020204" pitchFamily="34" charset="-122"/>
            <a:ea typeface="微软雅黑" panose="020B0503020204020204" pitchFamily="34" charset="-122"/>
          </a:endParaRPr>
        </a:p>
      </dgm:t>
    </dgm:pt>
    <dgm:pt modelId="{973C2E27-E8E8-4AE8-9FAD-10C82790805B}" type="parTrans" cxnId="{D674E119-10BA-472B-8134-60BC4B3FA886}">
      <dgm:prSet/>
      <dgm:spPr/>
      <dgm:t>
        <a:bodyPr/>
        <a:lstStyle/>
        <a:p>
          <a:endParaRPr lang="en-US">
            <a:latin typeface="微软雅黑" panose="020B0503020204020204" pitchFamily="34" charset="-122"/>
            <a:ea typeface="微软雅黑" panose="020B0503020204020204" pitchFamily="34" charset="-122"/>
          </a:endParaRPr>
        </a:p>
      </dgm:t>
    </dgm:pt>
    <dgm:pt modelId="{5E309AE8-2F41-41D2-8068-B970BCE1BDE9}" type="sibTrans" cxnId="{D674E119-10BA-472B-8134-60BC4B3FA886}">
      <dgm:prSet/>
      <dgm:spPr/>
      <dgm:t>
        <a:bodyPr/>
        <a:lstStyle/>
        <a:p>
          <a:endParaRPr lang="en-US">
            <a:latin typeface="微软雅黑" panose="020B0503020204020204" pitchFamily="34" charset="-122"/>
            <a:ea typeface="微软雅黑" panose="020B0503020204020204" pitchFamily="34" charset="-122"/>
          </a:endParaRPr>
        </a:p>
      </dgm:t>
    </dgm:pt>
    <dgm:pt modelId="{95E809B4-D484-4F44-8AA4-4C2E08ABD077}">
      <dgm:prSet/>
      <dgm:spPr/>
      <dgm:t>
        <a:bodyPr/>
        <a:lstStyle/>
        <a:p>
          <a:pPr rtl="0"/>
          <a:r>
            <a:rPr lang="zh-CN" dirty="0" smtClean="0">
              <a:latin typeface="微软雅黑" panose="020B0503020204020204" pitchFamily="34" charset="-122"/>
              <a:ea typeface="微软雅黑" panose="020B0503020204020204" pitchFamily="34" charset="-122"/>
            </a:rPr>
            <a:t>可以按照表中的某一些维度进行汇总</a:t>
          </a:r>
          <a:endParaRPr lang="en-US" dirty="0">
            <a:latin typeface="微软雅黑" panose="020B0503020204020204" pitchFamily="34" charset="-122"/>
            <a:ea typeface="微软雅黑" panose="020B0503020204020204" pitchFamily="34" charset="-122"/>
          </a:endParaRPr>
        </a:p>
      </dgm:t>
    </dgm:pt>
    <dgm:pt modelId="{160C4A3C-5C83-4969-8BC5-E90D3351DE5A}" type="parTrans" cxnId="{F99BCA90-11A7-4217-AED2-4C487946B34F}">
      <dgm:prSet/>
      <dgm:spPr/>
      <dgm:t>
        <a:bodyPr/>
        <a:lstStyle/>
        <a:p>
          <a:endParaRPr lang="en-US">
            <a:latin typeface="微软雅黑" panose="020B0503020204020204" pitchFamily="34" charset="-122"/>
            <a:ea typeface="微软雅黑" panose="020B0503020204020204" pitchFamily="34" charset="-122"/>
          </a:endParaRPr>
        </a:p>
      </dgm:t>
    </dgm:pt>
    <dgm:pt modelId="{3B291062-BB2A-4FDD-86B3-EEF89DC0E144}" type="sibTrans" cxnId="{F99BCA90-11A7-4217-AED2-4C487946B34F}">
      <dgm:prSet/>
      <dgm:spPr/>
      <dgm:t>
        <a:bodyPr/>
        <a:lstStyle/>
        <a:p>
          <a:endParaRPr lang="en-US">
            <a:latin typeface="微软雅黑" panose="020B0503020204020204" pitchFamily="34" charset="-122"/>
            <a:ea typeface="微软雅黑" panose="020B0503020204020204" pitchFamily="34" charset="-122"/>
          </a:endParaRPr>
        </a:p>
      </dgm:t>
    </dgm:pt>
    <dgm:pt modelId="{E3269A60-F51C-4D33-9DB7-42CF31FB0ABC}">
      <dgm:prSet/>
      <dgm:spPr/>
      <dgm:t>
        <a:bodyPr/>
        <a:lstStyle/>
        <a:p>
          <a:pPr rtl="0"/>
          <a:r>
            <a:rPr lang="zh-CN" dirty="0" smtClean="0">
              <a:latin typeface="微软雅黑" panose="020B0503020204020204" pitchFamily="34" charset="-122"/>
              <a:ea typeface="微软雅黑" panose="020B0503020204020204" pitchFamily="34" charset="-122"/>
            </a:rPr>
            <a:t>不能进行汇总操作的。</a:t>
          </a:r>
          <a:endParaRPr lang="en-US" dirty="0">
            <a:latin typeface="微软雅黑" panose="020B0503020204020204" pitchFamily="34" charset="-122"/>
            <a:ea typeface="微软雅黑" panose="020B0503020204020204" pitchFamily="34" charset="-122"/>
          </a:endParaRPr>
        </a:p>
      </dgm:t>
    </dgm:pt>
    <dgm:pt modelId="{5ACBA718-4E20-4ECC-90FD-B891D1E56730}" type="parTrans" cxnId="{1577A422-AC70-445B-A8EC-C4CD460D0B96}">
      <dgm:prSet/>
      <dgm:spPr/>
      <dgm:t>
        <a:bodyPr/>
        <a:lstStyle/>
        <a:p>
          <a:endParaRPr lang="en-US">
            <a:latin typeface="微软雅黑" panose="020B0503020204020204" pitchFamily="34" charset="-122"/>
            <a:ea typeface="微软雅黑" panose="020B0503020204020204" pitchFamily="34" charset="-122"/>
          </a:endParaRPr>
        </a:p>
      </dgm:t>
    </dgm:pt>
    <dgm:pt modelId="{704012E7-FEA6-423A-8A8A-5BE5A3AF18EF}" type="sibTrans" cxnId="{1577A422-AC70-445B-A8EC-C4CD460D0B96}">
      <dgm:prSet/>
      <dgm:spPr/>
      <dgm:t>
        <a:bodyPr/>
        <a:lstStyle/>
        <a:p>
          <a:endParaRPr lang="en-US">
            <a:latin typeface="微软雅黑" panose="020B0503020204020204" pitchFamily="34" charset="-122"/>
            <a:ea typeface="微软雅黑" panose="020B0503020204020204" pitchFamily="34" charset="-122"/>
          </a:endParaRPr>
        </a:p>
      </dgm:t>
    </dgm:pt>
    <dgm:pt modelId="{6AD28C69-4D4B-4826-8DC4-48D489F19039}" type="pres">
      <dgm:prSet presAssocID="{356E65D7-7DFF-4F0D-A60E-AC27A4655C42}" presName="list" presStyleCnt="0">
        <dgm:presLayoutVars>
          <dgm:dir/>
          <dgm:animLvl val="lvl"/>
        </dgm:presLayoutVars>
      </dgm:prSet>
      <dgm:spPr/>
      <dgm:t>
        <a:bodyPr/>
        <a:lstStyle/>
        <a:p>
          <a:endParaRPr lang="zh-CN" altLang="en-US"/>
        </a:p>
      </dgm:t>
    </dgm:pt>
    <dgm:pt modelId="{25096D7B-C0DB-47F0-9360-FFC66BB5F5D4}" type="pres">
      <dgm:prSet presAssocID="{4743E05F-2372-488C-B75B-0D95A07E5E40}" presName="posSpace" presStyleCnt="0"/>
      <dgm:spPr/>
    </dgm:pt>
    <dgm:pt modelId="{DC0A5A6A-D7FF-4D92-AB79-346AD0B4D6AA}" type="pres">
      <dgm:prSet presAssocID="{4743E05F-2372-488C-B75B-0D95A07E5E40}" presName="vertFlow" presStyleCnt="0"/>
      <dgm:spPr/>
    </dgm:pt>
    <dgm:pt modelId="{AFB253C4-8346-4F36-BB3A-8DDBDD4F5004}" type="pres">
      <dgm:prSet presAssocID="{4743E05F-2372-488C-B75B-0D95A07E5E40}" presName="topSpace" presStyleCnt="0"/>
      <dgm:spPr/>
    </dgm:pt>
    <dgm:pt modelId="{50778434-8ABB-4C50-BA9B-F8F579AC8955}" type="pres">
      <dgm:prSet presAssocID="{4743E05F-2372-488C-B75B-0D95A07E5E40}" presName="firstComp" presStyleCnt="0"/>
      <dgm:spPr/>
    </dgm:pt>
    <dgm:pt modelId="{140C5DF8-3CB3-4044-83AD-1FD3F370AD83}" type="pres">
      <dgm:prSet presAssocID="{4743E05F-2372-488C-B75B-0D95A07E5E40}" presName="firstChild" presStyleLbl="bgAccFollowNode1" presStyleIdx="0" presStyleCnt="6"/>
      <dgm:spPr/>
      <dgm:t>
        <a:bodyPr/>
        <a:lstStyle/>
        <a:p>
          <a:endParaRPr lang="en-US"/>
        </a:p>
      </dgm:t>
    </dgm:pt>
    <dgm:pt modelId="{0B8DCC7C-F113-40A0-8158-C4D878547412}" type="pres">
      <dgm:prSet presAssocID="{4743E05F-2372-488C-B75B-0D95A07E5E40}" presName="firstChildTx" presStyleLbl="bgAccFollowNode1" presStyleIdx="0" presStyleCnt="6">
        <dgm:presLayoutVars>
          <dgm:bulletEnabled val="1"/>
        </dgm:presLayoutVars>
      </dgm:prSet>
      <dgm:spPr/>
      <dgm:t>
        <a:bodyPr/>
        <a:lstStyle/>
        <a:p>
          <a:endParaRPr lang="en-US"/>
        </a:p>
      </dgm:t>
    </dgm:pt>
    <dgm:pt modelId="{D68191C2-A219-4505-B3D3-2E2ED34818CF}" type="pres">
      <dgm:prSet presAssocID="{FF6F64F2-85AB-4788-81D0-A47C7F5792FD}" presName="comp" presStyleCnt="0"/>
      <dgm:spPr/>
    </dgm:pt>
    <dgm:pt modelId="{D835D667-2A48-4FC9-96BB-C3A688B62510}" type="pres">
      <dgm:prSet presAssocID="{FF6F64F2-85AB-4788-81D0-A47C7F5792FD}" presName="child" presStyleLbl="bgAccFollowNode1" presStyleIdx="1" presStyleCnt="6"/>
      <dgm:spPr/>
      <dgm:t>
        <a:bodyPr/>
        <a:lstStyle/>
        <a:p>
          <a:endParaRPr lang="en-US"/>
        </a:p>
      </dgm:t>
    </dgm:pt>
    <dgm:pt modelId="{D4DA356D-470E-41A3-B081-EDAFB23053D5}" type="pres">
      <dgm:prSet presAssocID="{FF6F64F2-85AB-4788-81D0-A47C7F5792FD}" presName="childTx" presStyleLbl="bgAccFollowNode1" presStyleIdx="1" presStyleCnt="6">
        <dgm:presLayoutVars>
          <dgm:bulletEnabled val="1"/>
        </dgm:presLayoutVars>
      </dgm:prSet>
      <dgm:spPr/>
      <dgm:t>
        <a:bodyPr/>
        <a:lstStyle/>
        <a:p>
          <a:endParaRPr lang="en-US"/>
        </a:p>
      </dgm:t>
    </dgm:pt>
    <dgm:pt modelId="{AFF5C165-A43B-4882-950E-B1D245E75DDF}" type="pres">
      <dgm:prSet presAssocID="{4743E05F-2372-488C-B75B-0D95A07E5E40}" presName="negSpace" presStyleCnt="0"/>
      <dgm:spPr/>
    </dgm:pt>
    <dgm:pt modelId="{C6E036D4-EDFD-4DC3-A6D1-F61F97C8FDA6}" type="pres">
      <dgm:prSet presAssocID="{4743E05F-2372-488C-B75B-0D95A07E5E40}" presName="circle" presStyleLbl="node1" presStyleIdx="0" presStyleCnt="3"/>
      <dgm:spPr/>
      <dgm:t>
        <a:bodyPr/>
        <a:lstStyle/>
        <a:p>
          <a:endParaRPr lang="en-US"/>
        </a:p>
      </dgm:t>
    </dgm:pt>
    <dgm:pt modelId="{ABB40579-BA08-4CA9-82EB-1CAB9F17CCDA}" type="pres">
      <dgm:prSet presAssocID="{B1A485D7-F8EE-4148-95AD-D4404081E2E3}" presName="transSpace" presStyleCnt="0"/>
      <dgm:spPr/>
    </dgm:pt>
    <dgm:pt modelId="{60C031EE-EDB0-4A51-9F9E-EA6A00C0CCC1}" type="pres">
      <dgm:prSet presAssocID="{E50A2784-48DE-4E2E-8F6E-E2864E8FD324}" presName="posSpace" presStyleCnt="0"/>
      <dgm:spPr/>
    </dgm:pt>
    <dgm:pt modelId="{AEFD1866-89A0-4304-9B64-6F03A0FFFCA5}" type="pres">
      <dgm:prSet presAssocID="{E50A2784-48DE-4E2E-8F6E-E2864E8FD324}" presName="vertFlow" presStyleCnt="0"/>
      <dgm:spPr/>
    </dgm:pt>
    <dgm:pt modelId="{DB0A24D7-98CF-4525-8A8F-8752086C0C1C}" type="pres">
      <dgm:prSet presAssocID="{E50A2784-48DE-4E2E-8F6E-E2864E8FD324}" presName="topSpace" presStyleCnt="0"/>
      <dgm:spPr/>
    </dgm:pt>
    <dgm:pt modelId="{8BFE686D-4302-4B79-BB23-CFE873880321}" type="pres">
      <dgm:prSet presAssocID="{E50A2784-48DE-4E2E-8F6E-E2864E8FD324}" presName="firstComp" presStyleCnt="0"/>
      <dgm:spPr/>
    </dgm:pt>
    <dgm:pt modelId="{2968791C-E033-4B60-BB4B-84B6C96EE5AD}" type="pres">
      <dgm:prSet presAssocID="{E50A2784-48DE-4E2E-8F6E-E2864E8FD324}" presName="firstChild" presStyleLbl="bgAccFollowNode1" presStyleIdx="2" presStyleCnt="6"/>
      <dgm:spPr/>
      <dgm:t>
        <a:bodyPr/>
        <a:lstStyle/>
        <a:p>
          <a:endParaRPr lang="en-US"/>
        </a:p>
      </dgm:t>
    </dgm:pt>
    <dgm:pt modelId="{86833004-CA8F-42A1-9EDE-DF8EE7884AB9}" type="pres">
      <dgm:prSet presAssocID="{E50A2784-48DE-4E2E-8F6E-E2864E8FD324}" presName="firstChildTx" presStyleLbl="bgAccFollowNode1" presStyleIdx="2" presStyleCnt="6">
        <dgm:presLayoutVars>
          <dgm:bulletEnabled val="1"/>
        </dgm:presLayoutVars>
      </dgm:prSet>
      <dgm:spPr/>
      <dgm:t>
        <a:bodyPr/>
        <a:lstStyle/>
        <a:p>
          <a:endParaRPr lang="en-US"/>
        </a:p>
      </dgm:t>
    </dgm:pt>
    <dgm:pt modelId="{50F0B161-06D9-4457-A6AC-170DE20C7526}" type="pres">
      <dgm:prSet presAssocID="{FA6CA5A8-67BA-45E4-A5F8-A9659F6862CC}" presName="comp" presStyleCnt="0"/>
      <dgm:spPr/>
    </dgm:pt>
    <dgm:pt modelId="{2DB4095A-0C2F-416B-A596-2122F74B6129}" type="pres">
      <dgm:prSet presAssocID="{FA6CA5A8-67BA-45E4-A5F8-A9659F6862CC}" presName="child" presStyleLbl="bgAccFollowNode1" presStyleIdx="3" presStyleCnt="6"/>
      <dgm:spPr/>
      <dgm:t>
        <a:bodyPr/>
        <a:lstStyle/>
        <a:p>
          <a:endParaRPr lang="en-US"/>
        </a:p>
      </dgm:t>
    </dgm:pt>
    <dgm:pt modelId="{897F5203-01F2-4923-A130-0984843539EF}" type="pres">
      <dgm:prSet presAssocID="{FA6CA5A8-67BA-45E4-A5F8-A9659F6862CC}" presName="childTx" presStyleLbl="bgAccFollowNode1" presStyleIdx="3" presStyleCnt="6">
        <dgm:presLayoutVars>
          <dgm:bulletEnabled val="1"/>
        </dgm:presLayoutVars>
      </dgm:prSet>
      <dgm:spPr/>
      <dgm:t>
        <a:bodyPr/>
        <a:lstStyle/>
        <a:p>
          <a:endParaRPr lang="en-US"/>
        </a:p>
      </dgm:t>
    </dgm:pt>
    <dgm:pt modelId="{F43C31A6-CE90-49FB-B670-0F0561DDBFC2}" type="pres">
      <dgm:prSet presAssocID="{E50A2784-48DE-4E2E-8F6E-E2864E8FD324}" presName="negSpace" presStyleCnt="0"/>
      <dgm:spPr/>
    </dgm:pt>
    <dgm:pt modelId="{F6ED5F0B-756D-4CAE-94C6-D502CE82A54C}" type="pres">
      <dgm:prSet presAssocID="{E50A2784-48DE-4E2E-8F6E-E2864E8FD324}" presName="circle" presStyleLbl="node1" presStyleIdx="1" presStyleCnt="3"/>
      <dgm:spPr/>
      <dgm:t>
        <a:bodyPr/>
        <a:lstStyle/>
        <a:p>
          <a:endParaRPr lang="en-US"/>
        </a:p>
      </dgm:t>
    </dgm:pt>
    <dgm:pt modelId="{942E8F51-3732-484C-9D0E-B006FA2518BB}" type="pres">
      <dgm:prSet presAssocID="{A2373AA3-7528-4540-B7B3-B9841F362935}" presName="transSpace" presStyleCnt="0"/>
      <dgm:spPr/>
    </dgm:pt>
    <dgm:pt modelId="{290A8A2B-4B0A-4D6E-8402-3B5AAAFFFD13}" type="pres">
      <dgm:prSet presAssocID="{3959FD5C-C793-4E15-AD7D-B24DA7D70C5B}" presName="posSpace" presStyleCnt="0"/>
      <dgm:spPr/>
    </dgm:pt>
    <dgm:pt modelId="{46A7AEF4-E84C-4163-8A08-5E6CBD2F0104}" type="pres">
      <dgm:prSet presAssocID="{3959FD5C-C793-4E15-AD7D-B24DA7D70C5B}" presName="vertFlow" presStyleCnt="0"/>
      <dgm:spPr/>
    </dgm:pt>
    <dgm:pt modelId="{33072AFF-3E8B-4EB2-8C2B-F18D6D41EF59}" type="pres">
      <dgm:prSet presAssocID="{3959FD5C-C793-4E15-AD7D-B24DA7D70C5B}" presName="topSpace" presStyleCnt="0"/>
      <dgm:spPr/>
    </dgm:pt>
    <dgm:pt modelId="{0C63FB9B-DAB0-4515-857F-93A2A9DF9ED5}" type="pres">
      <dgm:prSet presAssocID="{3959FD5C-C793-4E15-AD7D-B24DA7D70C5B}" presName="firstComp" presStyleCnt="0"/>
      <dgm:spPr/>
    </dgm:pt>
    <dgm:pt modelId="{CEC2AFDE-D749-4979-A440-21EB36FFEEFC}" type="pres">
      <dgm:prSet presAssocID="{3959FD5C-C793-4E15-AD7D-B24DA7D70C5B}" presName="firstChild" presStyleLbl="bgAccFollowNode1" presStyleIdx="4" presStyleCnt="6"/>
      <dgm:spPr/>
      <dgm:t>
        <a:bodyPr/>
        <a:lstStyle/>
        <a:p>
          <a:endParaRPr lang="zh-CN" altLang="en-US"/>
        </a:p>
      </dgm:t>
    </dgm:pt>
    <dgm:pt modelId="{E7578398-5ED9-4784-953B-2407102F84BC}" type="pres">
      <dgm:prSet presAssocID="{3959FD5C-C793-4E15-AD7D-B24DA7D70C5B}" presName="firstChildTx" presStyleLbl="bgAccFollowNode1" presStyleIdx="4" presStyleCnt="6">
        <dgm:presLayoutVars>
          <dgm:bulletEnabled val="1"/>
        </dgm:presLayoutVars>
      </dgm:prSet>
      <dgm:spPr/>
      <dgm:t>
        <a:bodyPr/>
        <a:lstStyle/>
        <a:p>
          <a:endParaRPr lang="zh-CN" altLang="en-US"/>
        </a:p>
      </dgm:t>
    </dgm:pt>
    <dgm:pt modelId="{3BCD3848-6CC4-460E-9041-40BD3F59CD57}" type="pres">
      <dgm:prSet presAssocID="{C54F5C36-E721-4DCF-8369-B43AB1AA025F}" presName="comp" presStyleCnt="0"/>
      <dgm:spPr/>
    </dgm:pt>
    <dgm:pt modelId="{6FED6158-888D-45DB-8A10-061621B1673A}" type="pres">
      <dgm:prSet presAssocID="{C54F5C36-E721-4DCF-8369-B43AB1AA025F}" presName="child" presStyleLbl="bgAccFollowNode1" presStyleIdx="5" presStyleCnt="6"/>
      <dgm:spPr/>
      <dgm:t>
        <a:bodyPr/>
        <a:lstStyle/>
        <a:p>
          <a:endParaRPr lang="zh-CN" altLang="en-US"/>
        </a:p>
      </dgm:t>
    </dgm:pt>
    <dgm:pt modelId="{DB63B153-11A1-4051-B30B-9F648659712C}" type="pres">
      <dgm:prSet presAssocID="{C54F5C36-E721-4DCF-8369-B43AB1AA025F}" presName="childTx" presStyleLbl="bgAccFollowNode1" presStyleIdx="5" presStyleCnt="6">
        <dgm:presLayoutVars>
          <dgm:bulletEnabled val="1"/>
        </dgm:presLayoutVars>
      </dgm:prSet>
      <dgm:spPr/>
      <dgm:t>
        <a:bodyPr/>
        <a:lstStyle/>
        <a:p>
          <a:endParaRPr lang="zh-CN" altLang="en-US"/>
        </a:p>
      </dgm:t>
    </dgm:pt>
    <dgm:pt modelId="{B80FD7C8-DAC7-4609-B7C2-4F806DD9F97F}" type="pres">
      <dgm:prSet presAssocID="{3959FD5C-C793-4E15-AD7D-B24DA7D70C5B}" presName="negSpace" presStyleCnt="0"/>
      <dgm:spPr/>
    </dgm:pt>
    <dgm:pt modelId="{A7420BC8-E148-442A-B408-EAC65B43497B}" type="pres">
      <dgm:prSet presAssocID="{3959FD5C-C793-4E15-AD7D-B24DA7D70C5B}" presName="circle" presStyleLbl="node1" presStyleIdx="2" presStyleCnt="3"/>
      <dgm:spPr/>
      <dgm:t>
        <a:bodyPr/>
        <a:lstStyle/>
        <a:p>
          <a:endParaRPr lang="en-US"/>
        </a:p>
      </dgm:t>
    </dgm:pt>
  </dgm:ptLst>
  <dgm:cxnLst>
    <dgm:cxn modelId="{9AFEB95A-C41F-40FD-BAE4-172A20C52530}" type="presOf" srcId="{E3269A60-F51C-4D33-9DB7-42CF31FB0ABC}" destId="{CEC2AFDE-D749-4979-A440-21EB36FFEEFC}" srcOrd="0" destOrd="0" presId="urn:microsoft.com/office/officeart/2005/8/layout/hList9"/>
    <dgm:cxn modelId="{7068117B-3128-4158-8DE9-EA37118CC5DF}" srcId="{356E65D7-7DFF-4F0D-A60E-AC27A4655C42}" destId="{3959FD5C-C793-4E15-AD7D-B24DA7D70C5B}" srcOrd="2" destOrd="0" parTransId="{D0FA8CB1-A354-403E-9C8A-69ADF83DE91E}" sibTransId="{74D6CD68-A89C-4D07-8BC9-7A8436301393}"/>
    <dgm:cxn modelId="{217C47FC-820B-4D41-81CE-363E23BFB8C9}" srcId="{E50A2784-48DE-4E2E-8F6E-E2864E8FD324}" destId="{FA6CA5A8-67BA-45E4-A5F8-A9659F6862CC}" srcOrd="1" destOrd="0" parTransId="{B5950E5A-ACB4-46CA-B950-BF343D70FFAE}" sibTransId="{18A03B4C-1080-46A4-9D07-A230B89DB40A}"/>
    <dgm:cxn modelId="{B61B8197-3726-4A7D-A905-16864EB34319}" type="presOf" srcId="{C54F5C36-E721-4DCF-8369-B43AB1AA025F}" destId="{6FED6158-888D-45DB-8A10-061621B1673A}" srcOrd="0" destOrd="0" presId="urn:microsoft.com/office/officeart/2005/8/layout/hList9"/>
    <dgm:cxn modelId="{7A5EC990-4963-4902-B951-1469DA6F6017}" type="presOf" srcId="{FF6F64F2-85AB-4788-81D0-A47C7F5792FD}" destId="{D4DA356D-470E-41A3-B081-EDAFB23053D5}" srcOrd="1" destOrd="0" presId="urn:microsoft.com/office/officeart/2005/8/layout/hList9"/>
    <dgm:cxn modelId="{79B012EA-9644-44DE-B45E-216B49640946}" type="presOf" srcId="{E3269A60-F51C-4D33-9DB7-42CF31FB0ABC}" destId="{E7578398-5ED9-4784-953B-2407102F84BC}" srcOrd="1" destOrd="0" presId="urn:microsoft.com/office/officeart/2005/8/layout/hList9"/>
    <dgm:cxn modelId="{2BD0FA5A-6C37-4605-9103-41C89B49CE30}" srcId="{3959FD5C-C793-4E15-AD7D-B24DA7D70C5B}" destId="{C54F5C36-E721-4DCF-8369-B43AB1AA025F}" srcOrd="1" destOrd="0" parTransId="{73FE0635-732F-4764-BCA3-965CB2E5AB09}" sibTransId="{80ACE75A-BDCC-4C85-98AB-A0CF00B45B05}"/>
    <dgm:cxn modelId="{25684947-D710-4109-99FB-63C9BDDDA1EC}" type="presOf" srcId="{95E809B4-D484-4F44-8AA4-4C2E08ABD077}" destId="{2968791C-E033-4B60-BB4B-84B6C96EE5AD}" srcOrd="0" destOrd="0" presId="urn:microsoft.com/office/officeart/2005/8/layout/hList9"/>
    <dgm:cxn modelId="{B4ACB6B9-FF61-4F1C-B224-F8CEAAB336F1}" type="presOf" srcId="{FAA82D96-DD88-4AE1-A4BF-EA5B2E33DFC8}" destId="{140C5DF8-3CB3-4044-83AD-1FD3F370AD83}" srcOrd="0" destOrd="0" presId="urn:microsoft.com/office/officeart/2005/8/layout/hList9"/>
    <dgm:cxn modelId="{A94F2F46-F8C9-4E83-89DB-7BEE653A6E6B}" type="presOf" srcId="{FA6CA5A8-67BA-45E4-A5F8-A9659F6862CC}" destId="{897F5203-01F2-4923-A130-0984843539EF}" srcOrd="1" destOrd="0" presId="urn:microsoft.com/office/officeart/2005/8/layout/hList9"/>
    <dgm:cxn modelId="{E2AC1882-4EF3-46A1-B7F3-4605DD92B91D}" type="presOf" srcId="{356E65D7-7DFF-4F0D-A60E-AC27A4655C42}" destId="{6AD28C69-4D4B-4826-8DC4-48D489F19039}" srcOrd="0" destOrd="0" presId="urn:microsoft.com/office/officeart/2005/8/layout/hList9"/>
    <dgm:cxn modelId="{83F4696E-19D4-477B-999D-A2A4AF4E5BF5}" srcId="{356E65D7-7DFF-4F0D-A60E-AC27A4655C42}" destId="{E50A2784-48DE-4E2E-8F6E-E2864E8FD324}" srcOrd="1" destOrd="0" parTransId="{3699BF50-19B3-40F2-A952-24B7CC7BB9B3}" sibTransId="{A2373AA3-7528-4540-B7B3-B9841F362935}"/>
    <dgm:cxn modelId="{D4484B4B-1D32-41FA-9E46-B4CB8607183E}" type="presOf" srcId="{95E809B4-D484-4F44-8AA4-4C2E08ABD077}" destId="{86833004-CA8F-42A1-9EDE-DF8EE7884AB9}" srcOrd="1" destOrd="0" presId="urn:microsoft.com/office/officeart/2005/8/layout/hList9"/>
    <dgm:cxn modelId="{00D3D2E0-D297-47C2-87E9-8931960D6DF9}" srcId="{4743E05F-2372-488C-B75B-0D95A07E5E40}" destId="{FF6F64F2-85AB-4788-81D0-A47C7F5792FD}" srcOrd="1" destOrd="0" parTransId="{1E74123E-46D5-47FF-AB31-472C8F1BC1D6}" sibTransId="{C32BFF46-2F30-4515-8FDB-E72CB614CE40}"/>
    <dgm:cxn modelId="{F99BCA90-11A7-4217-AED2-4C487946B34F}" srcId="{E50A2784-48DE-4E2E-8F6E-E2864E8FD324}" destId="{95E809B4-D484-4F44-8AA4-4C2E08ABD077}" srcOrd="0" destOrd="0" parTransId="{160C4A3C-5C83-4969-8BC5-E90D3351DE5A}" sibTransId="{3B291062-BB2A-4FDD-86B3-EEF89DC0E144}"/>
    <dgm:cxn modelId="{D674E119-10BA-472B-8134-60BC4B3FA886}" srcId="{4743E05F-2372-488C-B75B-0D95A07E5E40}" destId="{FAA82D96-DD88-4AE1-A4BF-EA5B2E33DFC8}" srcOrd="0" destOrd="0" parTransId="{973C2E27-E8E8-4AE8-9FAD-10C82790805B}" sibTransId="{5E309AE8-2F41-41D2-8068-B970BCE1BDE9}"/>
    <dgm:cxn modelId="{4196331F-EE52-4720-BF95-6EBBC293E5F6}" type="presOf" srcId="{4743E05F-2372-488C-B75B-0D95A07E5E40}" destId="{C6E036D4-EDFD-4DC3-A6D1-F61F97C8FDA6}" srcOrd="0" destOrd="0" presId="urn:microsoft.com/office/officeart/2005/8/layout/hList9"/>
    <dgm:cxn modelId="{C61E5AEC-160C-41F2-BACB-C3423E1D816D}" type="presOf" srcId="{FA6CA5A8-67BA-45E4-A5F8-A9659F6862CC}" destId="{2DB4095A-0C2F-416B-A596-2122F74B6129}" srcOrd="0" destOrd="0" presId="urn:microsoft.com/office/officeart/2005/8/layout/hList9"/>
    <dgm:cxn modelId="{880D1029-55F0-472C-81CE-E03178B2D3F1}" type="presOf" srcId="{FF6F64F2-85AB-4788-81D0-A47C7F5792FD}" destId="{D835D667-2A48-4FC9-96BB-C3A688B62510}" srcOrd="0" destOrd="0" presId="urn:microsoft.com/office/officeart/2005/8/layout/hList9"/>
    <dgm:cxn modelId="{ACA0EF7A-C246-457E-8DDA-55BD8479B269}" type="presOf" srcId="{3959FD5C-C793-4E15-AD7D-B24DA7D70C5B}" destId="{A7420BC8-E148-442A-B408-EAC65B43497B}" srcOrd="0" destOrd="0" presId="urn:microsoft.com/office/officeart/2005/8/layout/hList9"/>
    <dgm:cxn modelId="{BC57BDEF-9554-43D2-BE64-879FB9EC8EEF}" srcId="{356E65D7-7DFF-4F0D-A60E-AC27A4655C42}" destId="{4743E05F-2372-488C-B75B-0D95A07E5E40}" srcOrd="0" destOrd="0" parTransId="{E81671BE-13B1-4F1A-A047-C9CBEFCA2B33}" sibTransId="{B1A485D7-F8EE-4148-95AD-D4404081E2E3}"/>
    <dgm:cxn modelId="{E4E8618A-8A29-47AB-AF0F-F5861AA10370}" type="presOf" srcId="{FAA82D96-DD88-4AE1-A4BF-EA5B2E33DFC8}" destId="{0B8DCC7C-F113-40A0-8158-C4D878547412}" srcOrd="1" destOrd="0" presId="urn:microsoft.com/office/officeart/2005/8/layout/hList9"/>
    <dgm:cxn modelId="{B932B268-8661-417B-9AC0-F9855192B224}" type="presOf" srcId="{C54F5C36-E721-4DCF-8369-B43AB1AA025F}" destId="{DB63B153-11A1-4051-B30B-9F648659712C}" srcOrd="1" destOrd="0" presId="urn:microsoft.com/office/officeart/2005/8/layout/hList9"/>
    <dgm:cxn modelId="{1577A422-AC70-445B-A8EC-C4CD460D0B96}" srcId="{3959FD5C-C793-4E15-AD7D-B24DA7D70C5B}" destId="{E3269A60-F51C-4D33-9DB7-42CF31FB0ABC}" srcOrd="0" destOrd="0" parTransId="{5ACBA718-4E20-4ECC-90FD-B891D1E56730}" sibTransId="{704012E7-FEA6-423A-8A8A-5BE5A3AF18EF}"/>
    <dgm:cxn modelId="{25E46117-67FD-4AF7-8172-E3BDA2836394}" type="presOf" srcId="{E50A2784-48DE-4E2E-8F6E-E2864E8FD324}" destId="{F6ED5F0B-756D-4CAE-94C6-D502CE82A54C}" srcOrd="0" destOrd="0" presId="urn:microsoft.com/office/officeart/2005/8/layout/hList9"/>
    <dgm:cxn modelId="{25F714BE-C38E-4A35-A5CA-271381AFF603}" type="presParOf" srcId="{6AD28C69-4D4B-4826-8DC4-48D489F19039}" destId="{25096D7B-C0DB-47F0-9360-FFC66BB5F5D4}" srcOrd="0" destOrd="0" presId="urn:microsoft.com/office/officeart/2005/8/layout/hList9"/>
    <dgm:cxn modelId="{A7F7800D-25BA-48AB-A280-EF0BA5071513}" type="presParOf" srcId="{6AD28C69-4D4B-4826-8DC4-48D489F19039}" destId="{DC0A5A6A-D7FF-4D92-AB79-346AD0B4D6AA}" srcOrd="1" destOrd="0" presId="urn:microsoft.com/office/officeart/2005/8/layout/hList9"/>
    <dgm:cxn modelId="{0D39C7B3-2FEE-4095-A2B7-01B41AD3F25F}" type="presParOf" srcId="{DC0A5A6A-D7FF-4D92-AB79-346AD0B4D6AA}" destId="{AFB253C4-8346-4F36-BB3A-8DDBDD4F5004}" srcOrd="0" destOrd="0" presId="urn:microsoft.com/office/officeart/2005/8/layout/hList9"/>
    <dgm:cxn modelId="{CB6FF95B-6C3C-453D-8A75-66E336C19557}" type="presParOf" srcId="{DC0A5A6A-D7FF-4D92-AB79-346AD0B4D6AA}" destId="{50778434-8ABB-4C50-BA9B-F8F579AC8955}" srcOrd="1" destOrd="0" presId="urn:microsoft.com/office/officeart/2005/8/layout/hList9"/>
    <dgm:cxn modelId="{CFF32FA9-EE45-449D-8D8C-64635B294B21}" type="presParOf" srcId="{50778434-8ABB-4C50-BA9B-F8F579AC8955}" destId="{140C5DF8-3CB3-4044-83AD-1FD3F370AD83}" srcOrd="0" destOrd="0" presId="urn:microsoft.com/office/officeart/2005/8/layout/hList9"/>
    <dgm:cxn modelId="{52F9E193-44CC-4FA9-BAFC-94901C7023FF}" type="presParOf" srcId="{50778434-8ABB-4C50-BA9B-F8F579AC8955}" destId="{0B8DCC7C-F113-40A0-8158-C4D878547412}" srcOrd="1" destOrd="0" presId="urn:microsoft.com/office/officeart/2005/8/layout/hList9"/>
    <dgm:cxn modelId="{7C83C2BB-4E77-41D4-85A6-3774769697B4}" type="presParOf" srcId="{DC0A5A6A-D7FF-4D92-AB79-346AD0B4D6AA}" destId="{D68191C2-A219-4505-B3D3-2E2ED34818CF}" srcOrd="2" destOrd="0" presId="urn:microsoft.com/office/officeart/2005/8/layout/hList9"/>
    <dgm:cxn modelId="{8D84A884-3E86-49C1-90E2-9BAA9D744E08}" type="presParOf" srcId="{D68191C2-A219-4505-B3D3-2E2ED34818CF}" destId="{D835D667-2A48-4FC9-96BB-C3A688B62510}" srcOrd="0" destOrd="0" presId="urn:microsoft.com/office/officeart/2005/8/layout/hList9"/>
    <dgm:cxn modelId="{72CC4B28-7980-40E9-8321-8217097CB7A2}" type="presParOf" srcId="{D68191C2-A219-4505-B3D3-2E2ED34818CF}" destId="{D4DA356D-470E-41A3-B081-EDAFB23053D5}" srcOrd="1" destOrd="0" presId="urn:microsoft.com/office/officeart/2005/8/layout/hList9"/>
    <dgm:cxn modelId="{093251C6-B111-4119-94E6-C2D89B779B73}" type="presParOf" srcId="{6AD28C69-4D4B-4826-8DC4-48D489F19039}" destId="{AFF5C165-A43B-4882-950E-B1D245E75DDF}" srcOrd="2" destOrd="0" presId="urn:microsoft.com/office/officeart/2005/8/layout/hList9"/>
    <dgm:cxn modelId="{268991CB-2DA4-415F-AEFB-E556C745243F}" type="presParOf" srcId="{6AD28C69-4D4B-4826-8DC4-48D489F19039}" destId="{C6E036D4-EDFD-4DC3-A6D1-F61F97C8FDA6}" srcOrd="3" destOrd="0" presId="urn:microsoft.com/office/officeart/2005/8/layout/hList9"/>
    <dgm:cxn modelId="{F805D808-09E1-4895-BA39-AB6ACA6A7DD3}" type="presParOf" srcId="{6AD28C69-4D4B-4826-8DC4-48D489F19039}" destId="{ABB40579-BA08-4CA9-82EB-1CAB9F17CCDA}" srcOrd="4" destOrd="0" presId="urn:microsoft.com/office/officeart/2005/8/layout/hList9"/>
    <dgm:cxn modelId="{BBDF87D5-921E-4A55-B452-440E4A7BB63F}" type="presParOf" srcId="{6AD28C69-4D4B-4826-8DC4-48D489F19039}" destId="{60C031EE-EDB0-4A51-9F9E-EA6A00C0CCC1}" srcOrd="5" destOrd="0" presId="urn:microsoft.com/office/officeart/2005/8/layout/hList9"/>
    <dgm:cxn modelId="{3B8478E6-A392-4C68-8C39-948B004CD69D}" type="presParOf" srcId="{6AD28C69-4D4B-4826-8DC4-48D489F19039}" destId="{AEFD1866-89A0-4304-9B64-6F03A0FFFCA5}" srcOrd="6" destOrd="0" presId="urn:microsoft.com/office/officeart/2005/8/layout/hList9"/>
    <dgm:cxn modelId="{EDE90CEB-2341-4FC3-8CEC-E9C520F49FCB}" type="presParOf" srcId="{AEFD1866-89A0-4304-9B64-6F03A0FFFCA5}" destId="{DB0A24D7-98CF-4525-8A8F-8752086C0C1C}" srcOrd="0" destOrd="0" presId="urn:microsoft.com/office/officeart/2005/8/layout/hList9"/>
    <dgm:cxn modelId="{6108EFF3-ECE1-4E4F-8BD6-38FCF00FB543}" type="presParOf" srcId="{AEFD1866-89A0-4304-9B64-6F03A0FFFCA5}" destId="{8BFE686D-4302-4B79-BB23-CFE873880321}" srcOrd="1" destOrd="0" presId="urn:microsoft.com/office/officeart/2005/8/layout/hList9"/>
    <dgm:cxn modelId="{6CCCE308-6984-49A0-B3EC-3D9B4D166144}" type="presParOf" srcId="{8BFE686D-4302-4B79-BB23-CFE873880321}" destId="{2968791C-E033-4B60-BB4B-84B6C96EE5AD}" srcOrd="0" destOrd="0" presId="urn:microsoft.com/office/officeart/2005/8/layout/hList9"/>
    <dgm:cxn modelId="{845A1430-8091-4B00-9823-A48E7C0F01C1}" type="presParOf" srcId="{8BFE686D-4302-4B79-BB23-CFE873880321}" destId="{86833004-CA8F-42A1-9EDE-DF8EE7884AB9}" srcOrd="1" destOrd="0" presId="urn:microsoft.com/office/officeart/2005/8/layout/hList9"/>
    <dgm:cxn modelId="{A1ECB0EF-3012-493E-8482-69F6911B7389}" type="presParOf" srcId="{AEFD1866-89A0-4304-9B64-6F03A0FFFCA5}" destId="{50F0B161-06D9-4457-A6AC-170DE20C7526}" srcOrd="2" destOrd="0" presId="urn:microsoft.com/office/officeart/2005/8/layout/hList9"/>
    <dgm:cxn modelId="{100B300E-4638-48A6-B5FC-1FA592A25D9A}" type="presParOf" srcId="{50F0B161-06D9-4457-A6AC-170DE20C7526}" destId="{2DB4095A-0C2F-416B-A596-2122F74B6129}" srcOrd="0" destOrd="0" presId="urn:microsoft.com/office/officeart/2005/8/layout/hList9"/>
    <dgm:cxn modelId="{84307E50-5CDA-4B6C-9A1A-F849DF59A0ED}" type="presParOf" srcId="{50F0B161-06D9-4457-A6AC-170DE20C7526}" destId="{897F5203-01F2-4923-A130-0984843539EF}" srcOrd="1" destOrd="0" presId="urn:microsoft.com/office/officeart/2005/8/layout/hList9"/>
    <dgm:cxn modelId="{C5660B1A-F86D-43ED-AB32-B20854759474}" type="presParOf" srcId="{6AD28C69-4D4B-4826-8DC4-48D489F19039}" destId="{F43C31A6-CE90-49FB-B670-0F0561DDBFC2}" srcOrd="7" destOrd="0" presId="urn:microsoft.com/office/officeart/2005/8/layout/hList9"/>
    <dgm:cxn modelId="{8D1F8A43-0EA1-4192-BF96-758D1DF80891}" type="presParOf" srcId="{6AD28C69-4D4B-4826-8DC4-48D489F19039}" destId="{F6ED5F0B-756D-4CAE-94C6-D502CE82A54C}" srcOrd="8" destOrd="0" presId="urn:microsoft.com/office/officeart/2005/8/layout/hList9"/>
    <dgm:cxn modelId="{6AD40E16-03AD-4549-B360-8BD1E0335B51}" type="presParOf" srcId="{6AD28C69-4D4B-4826-8DC4-48D489F19039}" destId="{942E8F51-3732-484C-9D0E-B006FA2518BB}" srcOrd="9" destOrd="0" presId="urn:microsoft.com/office/officeart/2005/8/layout/hList9"/>
    <dgm:cxn modelId="{47C6BA47-7F24-41B1-B2D1-5B3629388F96}" type="presParOf" srcId="{6AD28C69-4D4B-4826-8DC4-48D489F19039}" destId="{290A8A2B-4B0A-4D6E-8402-3B5AAAFFFD13}" srcOrd="10" destOrd="0" presId="urn:microsoft.com/office/officeart/2005/8/layout/hList9"/>
    <dgm:cxn modelId="{88C80D84-FFD8-415C-AC7A-D7B208E5B8B5}" type="presParOf" srcId="{6AD28C69-4D4B-4826-8DC4-48D489F19039}" destId="{46A7AEF4-E84C-4163-8A08-5E6CBD2F0104}" srcOrd="11" destOrd="0" presId="urn:microsoft.com/office/officeart/2005/8/layout/hList9"/>
    <dgm:cxn modelId="{531E3030-639E-4BFC-9605-1C0F5F708EDD}" type="presParOf" srcId="{46A7AEF4-E84C-4163-8A08-5E6CBD2F0104}" destId="{33072AFF-3E8B-4EB2-8C2B-F18D6D41EF59}" srcOrd="0" destOrd="0" presId="urn:microsoft.com/office/officeart/2005/8/layout/hList9"/>
    <dgm:cxn modelId="{28D276AE-4CB1-435E-90D4-62426104CC06}" type="presParOf" srcId="{46A7AEF4-E84C-4163-8A08-5E6CBD2F0104}" destId="{0C63FB9B-DAB0-4515-857F-93A2A9DF9ED5}" srcOrd="1" destOrd="0" presId="urn:microsoft.com/office/officeart/2005/8/layout/hList9"/>
    <dgm:cxn modelId="{6BB1661D-259C-4B4C-9101-CC3D3570B0FF}" type="presParOf" srcId="{0C63FB9B-DAB0-4515-857F-93A2A9DF9ED5}" destId="{CEC2AFDE-D749-4979-A440-21EB36FFEEFC}" srcOrd="0" destOrd="0" presId="urn:microsoft.com/office/officeart/2005/8/layout/hList9"/>
    <dgm:cxn modelId="{1F0C836D-89DC-4D51-ACB8-B2176A52950C}" type="presParOf" srcId="{0C63FB9B-DAB0-4515-857F-93A2A9DF9ED5}" destId="{E7578398-5ED9-4784-953B-2407102F84BC}" srcOrd="1" destOrd="0" presId="urn:microsoft.com/office/officeart/2005/8/layout/hList9"/>
    <dgm:cxn modelId="{B330479C-CBF2-4525-9CED-1C702B889BA2}" type="presParOf" srcId="{46A7AEF4-E84C-4163-8A08-5E6CBD2F0104}" destId="{3BCD3848-6CC4-460E-9041-40BD3F59CD57}" srcOrd="2" destOrd="0" presId="urn:microsoft.com/office/officeart/2005/8/layout/hList9"/>
    <dgm:cxn modelId="{DB3C2540-30C7-4340-BC76-EE76CB64FD03}" type="presParOf" srcId="{3BCD3848-6CC4-460E-9041-40BD3F59CD57}" destId="{6FED6158-888D-45DB-8A10-061621B1673A}" srcOrd="0" destOrd="0" presId="urn:microsoft.com/office/officeart/2005/8/layout/hList9"/>
    <dgm:cxn modelId="{729C3A3C-E223-47E2-B840-C847BE5CC0C9}" type="presParOf" srcId="{3BCD3848-6CC4-460E-9041-40BD3F59CD57}" destId="{DB63B153-11A1-4051-B30B-9F648659712C}" srcOrd="1" destOrd="0" presId="urn:microsoft.com/office/officeart/2005/8/layout/hList9"/>
    <dgm:cxn modelId="{5BFA3BFF-44B5-4F2A-A482-EAB161CA4DC2}" type="presParOf" srcId="{6AD28C69-4D4B-4826-8DC4-48D489F19039}" destId="{B80FD7C8-DAC7-4609-B7C2-4F806DD9F97F}" srcOrd="12" destOrd="0" presId="urn:microsoft.com/office/officeart/2005/8/layout/hList9"/>
    <dgm:cxn modelId="{FAF42A25-BFF2-4DCE-A68A-9EDDC64D7B00}" type="presParOf" srcId="{6AD28C69-4D4B-4826-8DC4-48D489F19039}" destId="{A7420BC8-E148-442A-B408-EAC65B43497B}"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87CF9-885B-4BB5-A424-668AEE1B8396}">
      <dsp:nvSpPr>
        <dsp:cNvPr id="0" name=""/>
        <dsp:cNvSpPr/>
      </dsp:nvSpPr>
      <dsp:spPr>
        <a:xfrm rot="5400000">
          <a:off x="-202545" y="205112"/>
          <a:ext cx="1350303" cy="94521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CN" sz="1600" kern="1200" dirty="0" smtClean="0">
              <a:solidFill>
                <a:schemeClr val="tx1"/>
              </a:solidFill>
              <a:latin typeface="微软雅黑" panose="020B0503020204020204" pitchFamily="34" charset="-122"/>
              <a:ea typeface="微软雅黑" panose="020B0503020204020204" pitchFamily="34" charset="-122"/>
            </a:rPr>
            <a:t>选择业务过程</a:t>
          </a:r>
          <a:endParaRPr 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1" y="475172"/>
        <a:ext cx="945212" cy="405091"/>
      </dsp:txXfrm>
    </dsp:sp>
    <dsp:sp modelId="{2EF1C74F-5F56-4016-80F2-C74C925F3C90}">
      <dsp:nvSpPr>
        <dsp:cNvPr id="0" name=""/>
        <dsp:cNvSpPr/>
      </dsp:nvSpPr>
      <dsp:spPr>
        <a:xfrm rot="5400000">
          <a:off x="5290110" y="-4342331"/>
          <a:ext cx="878158" cy="95679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业务过程是组织完成的操作型活动，如：注册、登录、使用、付费等</a:t>
          </a:r>
          <a:endParaRPr lang="en-US" sz="1400" kern="1200" dirty="0">
            <a:latin typeface="微软雅黑" panose="020B0503020204020204" pitchFamily="34" charset="-122"/>
            <a:ea typeface="微软雅黑" panose="020B0503020204020204" pitchFamily="34" charset="-122"/>
          </a:endParaRPr>
        </a:p>
        <a:p>
          <a:pPr marL="114300" lvl="1" indent="-114300" algn="l" defTabSz="622300" rtl="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选取要建模的业务处理过程，而不是业务部门。</a:t>
          </a:r>
          <a:endParaRPr lang="en-US" sz="1400" kern="1200" dirty="0">
            <a:latin typeface="微软雅黑" panose="020B0503020204020204" pitchFamily="34" charset="-122"/>
            <a:ea typeface="微软雅黑" panose="020B0503020204020204" pitchFamily="34" charset="-122"/>
          </a:endParaRPr>
        </a:p>
      </dsp:txBody>
      <dsp:txXfrm rot="-5400000">
        <a:off x="945212" y="45435"/>
        <a:ext cx="9525087" cy="792422"/>
      </dsp:txXfrm>
    </dsp:sp>
    <dsp:sp modelId="{E69E195B-4D6D-4EE3-965F-D1207DBDD802}">
      <dsp:nvSpPr>
        <dsp:cNvPr id="0" name=""/>
        <dsp:cNvSpPr/>
      </dsp:nvSpPr>
      <dsp:spPr>
        <a:xfrm rot="5400000">
          <a:off x="-202545" y="1409867"/>
          <a:ext cx="1350303" cy="94521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CN" sz="1600" kern="1200" dirty="0" smtClean="0">
              <a:solidFill>
                <a:schemeClr val="tx1"/>
              </a:solidFill>
              <a:latin typeface="微软雅黑" panose="020B0503020204020204" pitchFamily="34" charset="-122"/>
              <a:ea typeface="微软雅黑" panose="020B0503020204020204" pitchFamily="34" charset="-122"/>
            </a:rPr>
            <a:t>声明粒度</a:t>
          </a:r>
          <a:endParaRPr 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1" y="1679927"/>
        <a:ext cx="945212" cy="405091"/>
      </dsp:txXfrm>
    </dsp:sp>
    <dsp:sp modelId="{1F12B2BD-9C43-4282-A6D2-4C73B22C86E8}">
      <dsp:nvSpPr>
        <dsp:cNvPr id="0" name=""/>
        <dsp:cNvSpPr/>
      </dsp:nvSpPr>
      <dsp:spPr>
        <a:xfrm rot="5400000">
          <a:off x="5290341" y="-3137807"/>
          <a:ext cx="877697" cy="95679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反映了事实表的明细程度，同一事实表中不要混用多种不同的事实</a:t>
          </a:r>
          <a:r>
            <a:rPr lang="zh-CN" altLang="en-US" sz="1400" b="1" kern="1200" dirty="0" smtClean="0">
              <a:solidFill>
                <a:srgbClr val="FF0000"/>
              </a:solidFill>
              <a:latin typeface="微软雅黑" panose="020B0503020204020204" pitchFamily="34" charset="-122"/>
              <a:ea typeface="微软雅黑" panose="020B0503020204020204" pitchFamily="34" charset="-122"/>
            </a:rPr>
            <a:t>粒度</a:t>
          </a:r>
          <a:endParaRPr lang="en-US" sz="1400" b="1" kern="1200" dirty="0">
            <a:solidFill>
              <a:srgbClr val="FF0000"/>
            </a:solidFill>
            <a:latin typeface="微软雅黑" panose="020B0503020204020204" pitchFamily="34" charset="-122"/>
            <a:ea typeface="微软雅黑" panose="020B0503020204020204" pitchFamily="34" charset="-122"/>
          </a:endParaRPr>
        </a:p>
        <a:p>
          <a:pPr marL="114300" lvl="1" indent="-114300" algn="l" defTabSz="622300" rtl="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原子级别的粒度是最低的粒度，能够承受无法预期的用户查询，优先考虑原子级别的粒度</a:t>
          </a:r>
          <a:endParaRPr lang="en-US" sz="1400" kern="1200" dirty="0">
            <a:latin typeface="微软雅黑" panose="020B0503020204020204" pitchFamily="34" charset="-122"/>
            <a:ea typeface="微软雅黑" panose="020B0503020204020204" pitchFamily="34" charset="-122"/>
          </a:endParaRPr>
        </a:p>
      </dsp:txBody>
      <dsp:txXfrm rot="-5400000">
        <a:off x="945212" y="1250168"/>
        <a:ext cx="9525109" cy="792005"/>
      </dsp:txXfrm>
    </dsp:sp>
    <dsp:sp modelId="{42C3FE6F-CC93-4B25-A899-2B28C6400F53}">
      <dsp:nvSpPr>
        <dsp:cNvPr id="0" name=""/>
        <dsp:cNvSpPr/>
      </dsp:nvSpPr>
      <dsp:spPr>
        <a:xfrm rot="5400000">
          <a:off x="-202545" y="2614622"/>
          <a:ext cx="1350303" cy="94521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CN" sz="1600" kern="1200" dirty="0" smtClean="0">
              <a:solidFill>
                <a:schemeClr val="tx1"/>
              </a:solidFill>
              <a:latin typeface="微软雅黑" panose="020B0503020204020204" pitchFamily="34" charset="-122"/>
              <a:ea typeface="微软雅黑" panose="020B0503020204020204" pitchFamily="34" charset="-122"/>
            </a:rPr>
            <a:t>确认维度</a:t>
          </a:r>
          <a:endParaRPr 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1" y="2884682"/>
        <a:ext cx="945212" cy="405091"/>
      </dsp:txXfrm>
    </dsp:sp>
    <dsp:sp modelId="{02D86A4A-2B34-404D-8466-8B0140EF28C4}">
      <dsp:nvSpPr>
        <dsp:cNvPr id="0" name=""/>
        <dsp:cNvSpPr/>
      </dsp:nvSpPr>
      <dsp:spPr>
        <a:xfrm rot="5400000">
          <a:off x="5290341" y="-1933052"/>
          <a:ext cx="877697" cy="95679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选取能从各个角度，充分描述问题的维度</a:t>
          </a:r>
          <a:endParaRPr lang="en-US" sz="1400" kern="1200" dirty="0">
            <a:latin typeface="微软雅黑" panose="020B0503020204020204" pitchFamily="34" charset="-122"/>
            <a:ea typeface="微软雅黑" panose="020B0503020204020204" pitchFamily="34" charset="-122"/>
          </a:endParaRPr>
        </a:p>
        <a:p>
          <a:pPr marL="114300" lvl="1" indent="-114300" algn="l" defTabSz="622300" rtl="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确定维度的属性、层次</a:t>
          </a:r>
          <a:endParaRPr lang="en-US" sz="1400" kern="1200" dirty="0">
            <a:latin typeface="微软雅黑" panose="020B0503020204020204" pitchFamily="34" charset="-122"/>
            <a:ea typeface="微软雅黑" panose="020B0503020204020204" pitchFamily="34" charset="-122"/>
          </a:endParaRPr>
        </a:p>
      </dsp:txBody>
      <dsp:txXfrm rot="-5400000">
        <a:off x="945212" y="2454923"/>
        <a:ext cx="9525109" cy="792005"/>
      </dsp:txXfrm>
    </dsp:sp>
    <dsp:sp modelId="{1E2CF43A-1920-4648-AF7E-300257BEF76D}">
      <dsp:nvSpPr>
        <dsp:cNvPr id="0" name=""/>
        <dsp:cNvSpPr/>
      </dsp:nvSpPr>
      <dsp:spPr>
        <a:xfrm rot="5400000">
          <a:off x="-202545" y="3819377"/>
          <a:ext cx="1350303" cy="94521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CN" sz="1600" kern="1200" dirty="0" smtClean="0">
              <a:solidFill>
                <a:schemeClr val="tx1"/>
              </a:solidFill>
              <a:latin typeface="微软雅黑" panose="020B0503020204020204" pitchFamily="34" charset="-122"/>
              <a:ea typeface="微软雅黑" panose="020B0503020204020204" pitchFamily="34" charset="-122"/>
            </a:rPr>
            <a:t>确认事实</a:t>
          </a:r>
          <a:endParaRPr 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1" y="4089437"/>
        <a:ext cx="945212" cy="405091"/>
      </dsp:txXfrm>
    </dsp:sp>
    <dsp:sp modelId="{2F6B23D9-2E6F-4CC8-972B-F252EF1A6289}">
      <dsp:nvSpPr>
        <dsp:cNvPr id="0" name=""/>
        <dsp:cNvSpPr/>
      </dsp:nvSpPr>
      <dsp:spPr>
        <a:xfrm rot="5400000">
          <a:off x="5290341" y="-728297"/>
          <a:ext cx="877697" cy="95679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确定用于分析形成每个事实表行的事实及类型</a:t>
          </a:r>
          <a:endParaRPr lang="en-US" sz="1400" kern="1200" dirty="0">
            <a:latin typeface="微软雅黑" panose="020B0503020204020204" pitchFamily="34" charset="-122"/>
            <a:ea typeface="微软雅黑" panose="020B0503020204020204" pitchFamily="34" charset="-122"/>
          </a:endParaRPr>
        </a:p>
        <a:p>
          <a:pPr marL="114300" lvl="1" indent="-114300" algn="l" defTabSz="622300" rtl="0">
            <a:lnSpc>
              <a:spcPct val="90000"/>
            </a:lnSpc>
            <a:spcBef>
              <a:spcPct val="0"/>
            </a:spcBef>
            <a:spcAft>
              <a:spcPct val="15000"/>
            </a:spcAft>
            <a:buChar char="••"/>
          </a:pPr>
          <a:r>
            <a:rPr lang="zh-CN" altLang="en-US" sz="1400" kern="1200" dirty="0" smtClean="0">
              <a:latin typeface="微软雅黑" panose="020B0503020204020204" pitchFamily="34" charset="-122"/>
              <a:ea typeface="微软雅黑" panose="020B0503020204020204" pitchFamily="34" charset="-122"/>
            </a:rPr>
            <a:t>所有事实只允许与声明的粒度保持一致</a:t>
          </a:r>
          <a:endParaRPr lang="en-US" sz="1400" kern="1200" dirty="0">
            <a:latin typeface="微软雅黑" panose="020B0503020204020204" pitchFamily="34" charset="-122"/>
            <a:ea typeface="微软雅黑" panose="020B0503020204020204" pitchFamily="34" charset="-122"/>
          </a:endParaRPr>
        </a:p>
      </dsp:txBody>
      <dsp:txXfrm rot="-5400000">
        <a:off x="945212" y="3659678"/>
        <a:ext cx="9525109" cy="7920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C5DF8-3CB3-4044-83AD-1FD3F370AD83}">
      <dsp:nvSpPr>
        <dsp:cNvPr id="0" name=""/>
        <dsp:cNvSpPr/>
      </dsp:nvSpPr>
      <dsp:spPr>
        <a:xfrm>
          <a:off x="2307045" y="480453"/>
          <a:ext cx="1798732" cy="11997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rtl="0">
            <a:lnSpc>
              <a:spcPct val="90000"/>
            </a:lnSpc>
            <a:spcBef>
              <a:spcPct val="0"/>
            </a:spcBef>
            <a:spcAft>
              <a:spcPct val="35000"/>
            </a:spcAft>
          </a:pPr>
          <a:r>
            <a:rPr lang="zh-CN" sz="1600" kern="1200" dirty="0" smtClean="0">
              <a:latin typeface="微软雅黑" panose="020B0503020204020204" pitchFamily="34" charset="-122"/>
              <a:ea typeface="微软雅黑" panose="020B0503020204020204" pitchFamily="34" charset="-122"/>
            </a:rPr>
            <a:t>可以按照表中的任何维度进行汇总</a:t>
          </a:r>
          <a:endParaRPr lang="en-US" sz="1600" kern="1200" dirty="0">
            <a:latin typeface="微软雅黑" panose="020B0503020204020204" pitchFamily="34" charset="-122"/>
            <a:ea typeface="微软雅黑" panose="020B0503020204020204" pitchFamily="34" charset="-122"/>
          </a:endParaRPr>
        </a:p>
      </dsp:txBody>
      <dsp:txXfrm>
        <a:off x="2594842" y="480453"/>
        <a:ext cx="1510934" cy="1199754"/>
      </dsp:txXfrm>
    </dsp:sp>
    <dsp:sp modelId="{D835D667-2A48-4FC9-96BB-C3A688B62510}">
      <dsp:nvSpPr>
        <dsp:cNvPr id="0" name=""/>
        <dsp:cNvSpPr/>
      </dsp:nvSpPr>
      <dsp:spPr>
        <a:xfrm>
          <a:off x="2307045" y="1680207"/>
          <a:ext cx="1798732" cy="11997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rtl="0">
            <a:lnSpc>
              <a:spcPct val="90000"/>
            </a:lnSpc>
            <a:spcBef>
              <a:spcPct val="0"/>
            </a:spcBef>
            <a:spcAft>
              <a:spcPct val="35000"/>
            </a:spcAft>
          </a:pPr>
          <a:r>
            <a:rPr lang="zh-CN" sz="1600" kern="1200" dirty="0" smtClean="0">
              <a:latin typeface="微软雅黑" panose="020B0503020204020204" pitchFamily="34" charset="-122"/>
              <a:ea typeface="微软雅黑" panose="020B0503020204020204" pitchFamily="34" charset="-122"/>
            </a:rPr>
            <a:t>如：</a:t>
          </a:r>
          <a:r>
            <a:rPr lang="zh-CN" altLang="en-US" sz="1600" kern="1200" dirty="0" smtClean="0">
              <a:latin typeface="微软雅黑" panose="020B0503020204020204" pitchFamily="34" charset="-122"/>
              <a:ea typeface="微软雅黑" panose="020B0503020204020204" pitchFamily="34" charset="-122"/>
            </a:rPr>
            <a:t>交易金额</a:t>
          </a:r>
          <a:endParaRPr lang="en-US" sz="1600" kern="1200" dirty="0">
            <a:latin typeface="微软雅黑" panose="020B0503020204020204" pitchFamily="34" charset="-122"/>
            <a:ea typeface="微软雅黑" panose="020B0503020204020204" pitchFamily="34" charset="-122"/>
          </a:endParaRPr>
        </a:p>
      </dsp:txBody>
      <dsp:txXfrm>
        <a:off x="2594842" y="1680207"/>
        <a:ext cx="1510934" cy="1199754"/>
      </dsp:txXfrm>
    </dsp:sp>
    <dsp:sp modelId="{C6E036D4-EDFD-4DC3-A6D1-F61F97C8FDA6}">
      <dsp:nvSpPr>
        <dsp:cNvPr id="0" name=""/>
        <dsp:cNvSpPr/>
      </dsp:nvSpPr>
      <dsp:spPr>
        <a:xfrm>
          <a:off x="1347721" y="791"/>
          <a:ext cx="1199154" cy="11991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zh-CN" sz="2200" kern="1200" dirty="0" smtClean="0">
              <a:solidFill>
                <a:schemeClr val="tx1"/>
              </a:solidFill>
              <a:latin typeface="微软雅黑" panose="020B0503020204020204" pitchFamily="34" charset="-122"/>
              <a:ea typeface="微软雅黑" panose="020B0503020204020204" pitchFamily="34" charset="-122"/>
            </a:rPr>
            <a:t>可加</a:t>
          </a:r>
          <a:endParaRPr lang="en-US" sz="2200" kern="1200" dirty="0">
            <a:solidFill>
              <a:schemeClr val="tx1"/>
            </a:solidFill>
            <a:latin typeface="微软雅黑" panose="020B0503020204020204" pitchFamily="34" charset="-122"/>
            <a:ea typeface="微软雅黑" panose="020B0503020204020204" pitchFamily="34" charset="-122"/>
          </a:endParaRPr>
        </a:p>
      </dsp:txBody>
      <dsp:txXfrm>
        <a:off x="1523333" y="176403"/>
        <a:ext cx="847930" cy="847930"/>
      </dsp:txXfrm>
    </dsp:sp>
    <dsp:sp modelId="{2968791C-E033-4B60-BB4B-84B6C96EE5AD}">
      <dsp:nvSpPr>
        <dsp:cNvPr id="0" name=""/>
        <dsp:cNvSpPr/>
      </dsp:nvSpPr>
      <dsp:spPr>
        <a:xfrm>
          <a:off x="5304931" y="480453"/>
          <a:ext cx="1798732" cy="11997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rtl="0">
            <a:lnSpc>
              <a:spcPct val="90000"/>
            </a:lnSpc>
            <a:spcBef>
              <a:spcPct val="0"/>
            </a:spcBef>
            <a:spcAft>
              <a:spcPct val="35000"/>
            </a:spcAft>
          </a:pPr>
          <a:r>
            <a:rPr lang="zh-CN" sz="1600" kern="1200" dirty="0" smtClean="0">
              <a:latin typeface="微软雅黑" panose="020B0503020204020204" pitchFamily="34" charset="-122"/>
              <a:ea typeface="微软雅黑" panose="020B0503020204020204" pitchFamily="34" charset="-122"/>
            </a:rPr>
            <a:t>可以按照表中的某一些维度进行汇总</a:t>
          </a:r>
          <a:endParaRPr lang="en-US" sz="1600" kern="1200" dirty="0">
            <a:latin typeface="微软雅黑" panose="020B0503020204020204" pitchFamily="34" charset="-122"/>
            <a:ea typeface="微软雅黑" panose="020B0503020204020204" pitchFamily="34" charset="-122"/>
          </a:endParaRPr>
        </a:p>
      </dsp:txBody>
      <dsp:txXfrm>
        <a:off x="5592728" y="480453"/>
        <a:ext cx="1510934" cy="1199754"/>
      </dsp:txXfrm>
    </dsp:sp>
    <dsp:sp modelId="{2DB4095A-0C2F-416B-A596-2122F74B6129}">
      <dsp:nvSpPr>
        <dsp:cNvPr id="0" name=""/>
        <dsp:cNvSpPr/>
      </dsp:nvSpPr>
      <dsp:spPr>
        <a:xfrm>
          <a:off x="5304931" y="1680207"/>
          <a:ext cx="1798732" cy="11997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rtl="0">
            <a:lnSpc>
              <a:spcPct val="90000"/>
            </a:lnSpc>
            <a:spcBef>
              <a:spcPct val="0"/>
            </a:spcBef>
            <a:spcAft>
              <a:spcPct val="35000"/>
            </a:spcAft>
          </a:pPr>
          <a:r>
            <a:rPr lang="zh-CN" sz="1600" kern="1200" dirty="0" smtClean="0">
              <a:latin typeface="微软雅黑" panose="020B0503020204020204" pitchFamily="34" charset="-122"/>
              <a:ea typeface="微软雅黑" panose="020B0503020204020204" pitchFamily="34" charset="-122"/>
            </a:rPr>
            <a:t>如：余额，不能按照时间维度进行汇总</a:t>
          </a:r>
          <a:endParaRPr lang="en-US" sz="1600" kern="1200" dirty="0">
            <a:latin typeface="微软雅黑" panose="020B0503020204020204" pitchFamily="34" charset="-122"/>
            <a:ea typeface="微软雅黑" panose="020B0503020204020204" pitchFamily="34" charset="-122"/>
          </a:endParaRPr>
        </a:p>
      </dsp:txBody>
      <dsp:txXfrm>
        <a:off x="5592728" y="1680207"/>
        <a:ext cx="1510934" cy="1199754"/>
      </dsp:txXfrm>
    </dsp:sp>
    <dsp:sp modelId="{F6ED5F0B-756D-4CAE-94C6-D502CE82A54C}">
      <dsp:nvSpPr>
        <dsp:cNvPr id="0" name=""/>
        <dsp:cNvSpPr/>
      </dsp:nvSpPr>
      <dsp:spPr>
        <a:xfrm>
          <a:off x="4345608" y="791"/>
          <a:ext cx="1199154" cy="11991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zh-CN" sz="2200" kern="1200" dirty="0" smtClean="0">
              <a:solidFill>
                <a:schemeClr val="tx1"/>
              </a:solidFill>
              <a:latin typeface="微软雅黑" panose="020B0503020204020204" pitchFamily="34" charset="-122"/>
              <a:ea typeface="微软雅黑" panose="020B0503020204020204" pitchFamily="34" charset="-122"/>
            </a:rPr>
            <a:t>半可加</a:t>
          </a:r>
          <a:endParaRPr lang="en-US" sz="2200" kern="1200" dirty="0">
            <a:solidFill>
              <a:schemeClr val="tx1"/>
            </a:solidFill>
            <a:latin typeface="微软雅黑" panose="020B0503020204020204" pitchFamily="34" charset="-122"/>
            <a:ea typeface="微软雅黑" panose="020B0503020204020204" pitchFamily="34" charset="-122"/>
          </a:endParaRPr>
        </a:p>
      </dsp:txBody>
      <dsp:txXfrm>
        <a:off x="4521220" y="176403"/>
        <a:ext cx="847930" cy="847930"/>
      </dsp:txXfrm>
    </dsp:sp>
    <dsp:sp modelId="{CEC2AFDE-D749-4979-A440-21EB36FFEEFC}">
      <dsp:nvSpPr>
        <dsp:cNvPr id="0" name=""/>
        <dsp:cNvSpPr/>
      </dsp:nvSpPr>
      <dsp:spPr>
        <a:xfrm>
          <a:off x="8302818" y="480453"/>
          <a:ext cx="1798732" cy="11997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rtl="0">
            <a:lnSpc>
              <a:spcPct val="90000"/>
            </a:lnSpc>
            <a:spcBef>
              <a:spcPct val="0"/>
            </a:spcBef>
            <a:spcAft>
              <a:spcPct val="35000"/>
            </a:spcAft>
          </a:pPr>
          <a:r>
            <a:rPr lang="zh-CN" sz="1600" kern="1200" dirty="0" smtClean="0">
              <a:latin typeface="微软雅黑" panose="020B0503020204020204" pitchFamily="34" charset="-122"/>
              <a:ea typeface="微软雅黑" panose="020B0503020204020204" pitchFamily="34" charset="-122"/>
            </a:rPr>
            <a:t>不能进行汇总操作的。</a:t>
          </a:r>
          <a:endParaRPr lang="en-US" sz="1600" kern="1200" dirty="0">
            <a:latin typeface="微软雅黑" panose="020B0503020204020204" pitchFamily="34" charset="-122"/>
            <a:ea typeface="微软雅黑" panose="020B0503020204020204" pitchFamily="34" charset="-122"/>
          </a:endParaRPr>
        </a:p>
      </dsp:txBody>
      <dsp:txXfrm>
        <a:off x="8590615" y="480453"/>
        <a:ext cx="1510934" cy="1199754"/>
      </dsp:txXfrm>
    </dsp:sp>
    <dsp:sp modelId="{6FED6158-888D-45DB-8A10-061621B1673A}">
      <dsp:nvSpPr>
        <dsp:cNvPr id="0" name=""/>
        <dsp:cNvSpPr/>
      </dsp:nvSpPr>
      <dsp:spPr>
        <a:xfrm>
          <a:off x="8302818" y="1680207"/>
          <a:ext cx="1798732" cy="11997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rtl="0">
            <a:lnSpc>
              <a:spcPct val="90000"/>
            </a:lnSpc>
            <a:spcBef>
              <a:spcPct val="0"/>
            </a:spcBef>
            <a:spcAft>
              <a:spcPct val="35000"/>
            </a:spcAft>
          </a:pPr>
          <a:r>
            <a:rPr lang="zh-CN" sz="1600" kern="1200" dirty="0" smtClean="0">
              <a:latin typeface="微软雅黑" panose="020B0503020204020204" pitchFamily="34" charset="-122"/>
              <a:ea typeface="微软雅黑" panose="020B0503020204020204" pitchFamily="34" charset="-122"/>
            </a:rPr>
            <a:t>如：单价</a:t>
          </a:r>
          <a:endParaRPr lang="en-US" sz="1600" kern="1200" dirty="0">
            <a:latin typeface="微软雅黑" panose="020B0503020204020204" pitchFamily="34" charset="-122"/>
            <a:ea typeface="微软雅黑" panose="020B0503020204020204" pitchFamily="34" charset="-122"/>
          </a:endParaRPr>
        </a:p>
      </dsp:txBody>
      <dsp:txXfrm>
        <a:off x="8590615" y="1680207"/>
        <a:ext cx="1510934" cy="1199754"/>
      </dsp:txXfrm>
    </dsp:sp>
    <dsp:sp modelId="{A7420BC8-E148-442A-B408-EAC65B43497B}">
      <dsp:nvSpPr>
        <dsp:cNvPr id="0" name=""/>
        <dsp:cNvSpPr/>
      </dsp:nvSpPr>
      <dsp:spPr>
        <a:xfrm>
          <a:off x="7343494" y="791"/>
          <a:ext cx="1199154" cy="11991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zh-CN" sz="2200" kern="1200" dirty="0" smtClean="0">
              <a:solidFill>
                <a:schemeClr val="tx1"/>
              </a:solidFill>
              <a:latin typeface="微软雅黑" panose="020B0503020204020204" pitchFamily="34" charset="-122"/>
              <a:ea typeface="微软雅黑" panose="020B0503020204020204" pitchFamily="34" charset="-122"/>
            </a:rPr>
            <a:t>不可加</a:t>
          </a:r>
          <a:endParaRPr lang="en-US" sz="2200" kern="1200" dirty="0">
            <a:solidFill>
              <a:schemeClr val="tx1"/>
            </a:solidFill>
            <a:latin typeface="微软雅黑" panose="020B0503020204020204" pitchFamily="34" charset="-122"/>
            <a:ea typeface="微软雅黑" panose="020B0503020204020204" pitchFamily="34" charset="-122"/>
          </a:endParaRPr>
        </a:p>
      </dsp:txBody>
      <dsp:txXfrm>
        <a:off x="7519106" y="176403"/>
        <a:ext cx="847930" cy="8479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DC566C-918F-4DC3-9895-073BF00B1788}" type="datetimeFigureOut">
              <a:rPr lang="zh-CN" altLang="en-US" smtClean="0"/>
              <a:pPr/>
              <a:t>2017/2/23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B5CA41-E56D-4CD8-958A-AE937B5EE3A8}" type="slidenum">
              <a:rPr lang="zh-CN" altLang="en-US" smtClean="0"/>
              <a:pPr/>
              <a:t>‹#›</a:t>
            </a:fld>
            <a:endParaRPr lang="zh-CN" altLang="en-US"/>
          </a:p>
        </p:txBody>
      </p:sp>
    </p:spTree>
    <p:extLst>
      <p:ext uri="{BB962C8B-B14F-4D97-AF65-F5344CB8AC3E}">
        <p14:creationId xmlns:p14="http://schemas.microsoft.com/office/powerpoint/2010/main" val="2836784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FF895F-1AC2-4B38-BF8C-362F469F4560}" type="datetimeFigureOut">
              <a:rPr lang="zh-CN" altLang="en-US" smtClean="0"/>
              <a:pPr/>
              <a:t>2017/2/23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E7C61-5F17-4F13-9B7F-48A8A324CC10}" type="slidenum">
              <a:rPr lang="zh-CN" altLang="en-US" smtClean="0"/>
              <a:pPr/>
              <a:t>‹#›</a:t>
            </a:fld>
            <a:endParaRPr lang="zh-CN" altLang="en-US"/>
          </a:p>
        </p:txBody>
      </p:sp>
    </p:spTree>
    <p:extLst>
      <p:ext uri="{BB962C8B-B14F-4D97-AF65-F5344CB8AC3E}">
        <p14:creationId xmlns:p14="http://schemas.microsoft.com/office/powerpoint/2010/main" val="63728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3</a:t>
            </a:fld>
            <a:endParaRPr lang="zh-CN" altLang="en-US"/>
          </a:p>
        </p:txBody>
      </p:sp>
    </p:spTree>
    <p:extLst>
      <p:ext uri="{BB962C8B-B14F-4D97-AF65-F5344CB8AC3E}">
        <p14:creationId xmlns:p14="http://schemas.microsoft.com/office/powerpoint/2010/main" val="2329421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25</a:t>
            </a:fld>
            <a:endParaRPr lang="zh-CN" altLang="en-US"/>
          </a:p>
        </p:txBody>
      </p:sp>
    </p:spTree>
    <p:extLst>
      <p:ext uri="{BB962C8B-B14F-4D97-AF65-F5344CB8AC3E}">
        <p14:creationId xmlns:p14="http://schemas.microsoft.com/office/powerpoint/2010/main" val="220063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DWD </a:t>
            </a:r>
            <a:r>
              <a:rPr lang="zh-CN" altLang="en-US" dirty="0" smtClean="0"/>
              <a:t>只有</a:t>
            </a:r>
            <a:r>
              <a:rPr lang="en-US" altLang="zh-CN" dirty="0" smtClean="0"/>
              <a:t>ETL</a:t>
            </a:r>
            <a:r>
              <a:rPr lang="zh-CN" altLang="en-US" dirty="0" smtClean="0"/>
              <a:t>才能进行增量数据插入和少量更新。</a:t>
            </a:r>
            <a:endParaRPr lang="zh-CN" altLang="en-US" dirty="0"/>
          </a:p>
        </p:txBody>
      </p:sp>
      <p:sp>
        <p:nvSpPr>
          <p:cNvPr id="4" name="灯片编号占位符 3"/>
          <p:cNvSpPr>
            <a:spLocks noGrp="1"/>
          </p:cNvSpPr>
          <p:nvPr>
            <p:ph type="sldNum" sz="quarter" idx="10"/>
          </p:nvPr>
        </p:nvSpPr>
        <p:spPr/>
        <p:txBody>
          <a:bodyPr/>
          <a:lstStyle/>
          <a:p>
            <a:fld id="{87895B52-634E-4DBB-9FE0-ED6A8CC2A904}" type="slidenum">
              <a:rPr lang="zh-CN" altLang="en-US" smtClean="0"/>
              <a:pPr/>
              <a:t>4</a:t>
            </a:fld>
            <a:endParaRPr lang="zh-CN" altLang="en-US"/>
          </a:p>
        </p:txBody>
      </p:sp>
    </p:spTree>
    <p:extLst>
      <p:ext uri="{BB962C8B-B14F-4D97-AF65-F5344CB8AC3E}">
        <p14:creationId xmlns:p14="http://schemas.microsoft.com/office/powerpoint/2010/main" val="36254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5</a:t>
            </a:fld>
            <a:endParaRPr lang="zh-CN" altLang="en-US"/>
          </a:p>
        </p:txBody>
      </p:sp>
    </p:spTree>
    <p:extLst>
      <p:ext uri="{BB962C8B-B14F-4D97-AF65-F5344CB8AC3E}">
        <p14:creationId xmlns:p14="http://schemas.microsoft.com/office/powerpoint/2010/main" val="4009932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6</a:t>
            </a:fld>
            <a:endParaRPr lang="zh-CN" altLang="en-US"/>
          </a:p>
        </p:txBody>
      </p:sp>
    </p:spTree>
    <p:extLst>
      <p:ext uri="{BB962C8B-B14F-4D97-AF65-F5344CB8AC3E}">
        <p14:creationId xmlns:p14="http://schemas.microsoft.com/office/powerpoint/2010/main" val="517684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0" dirty="0" smtClean="0">
                <a:latin typeface="微软雅黑" panose="020B0503020204020204" pitchFamily="34" charset="-122"/>
                <a:ea typeface="微软雅黑" panose="020B0503020204020204" pitchFamily="34" charset="-122"/>
              </a:rPr>
              <a:t>汇总层模型设计流程</a:t>
            </a:r>
            <a:endParaRPr lang="zh-CN" altLang="en-US" sz="1200" kern="0" dirty="0" smtClean="0"/>
          </a:p>
          <a:p>
            <a:endParaRPr lang="en-US" altLang="zh-CN" dirty="0" smtClean="0"/>
          </a:p>
          <a:p>
            <a:endParaRPr lang="en-US" altLang="zh-CN" dirty="0" smtClean="0"/>
          </a:p>
          <a:p>
            <a:r>
              <a:rPr lang="zh-CN" altLang="en-US" dirty="0" smtClean="0"/>
              <a:t>网游</a:t>
            </a:r>
            <a:r>
              <a:rPr lang="en-US" altLang="zh-CN" dirty="0" smtClean="0"/>
              <a:t>_</a:t>
            </a:r>
            <a:r>
              <a:rPr lang="zh-CN" altLang="en-US" dirty="0" smtClean="0"/>
              <a:t>用户与活跃</a:t>
            </a:r>
            <a:r>
              <a:rPr lang="en-US" altLang="zh-CN" dirty="0" smtClean="0"/>
              <a:t>_</a:t>
            </a:r>
            <a:r>
              <a:rPr lang="zh-CN" altLang="en-US" dirty="0" smtClean="0"/>
              <a:t>人均登录游戏次数</a:t>
            </a:r>
            <a:endParaRPr lang="en-US" altLang="zh-CN" dirty="0" smtClean="0"/>
          </a:p>
          <a:p>
            <a:r>
              <a:rPr lang="zh-CN" altLang="en-US" dirty="0" smtClean="0"/>
              <a:t>网游</a:t>
            </a:r>
            <a:r>
              <a:rPr lang="en-US" altLang="zh-CN" dirty="0" smtClean="0"/>
              <a:t>_</a:t>
            </a:r>
            <a:r>
              <a:rPr lang="zh-CN" altLang="en-US" dirty="0" smtClean="0"/>
              <a:t>机型</a:t>
            </a:r>
            <a:r>
              <a:rPr lang="en-US" altLang="zh-CN" dirty="0" smtClean="0"/>
              <a:t>_</a:t>
            </a:r>
            <a:r>
              <a:rPr lang="zh-CN" altLang="en-US" dirty="0" smtClean="0"/>
              <a:t>活跃用户数</a:t>
            </a:r>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9</a:t>
            </a:fld>
            <a:endParaRPr lang="zh-CN" altLang="en-US"/>
          </a:p>
        </p:txBody>
      </p:sp>
    </p:spTree>
    <p:extLst>
      <p:ext uri="{BB962C8B-B14F-4D97-AF65-F5344CB8AC3E}">
        <p14:creationId xmlns:p14="http://schemas.microsoft.com/office/powerpoint/2010/main" val="62738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defTabSz="1026399">
              <a:lnSpc>
                <a:spcPct val="125000"/>
              </a:lnSpc>
            </a:pPr>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11</a:t>
            </a:fld>
            <a:endParaRPr lang="zh-CN" altLang="en-US"/>
          </a:p>
        </p:txBody>
      </p:sp>
    </p:spTree>
    <p:extLst>
      <p:ext uri="{BB962C8B-B14F-4D97-AF65-F5344CB8AC3E}">
        <p14:creationId xmlns:p14="http://schemas.microsoft.com/office/powerpoint/2010/main" val="2501643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charset="0"/>
            </a:endParaRPr>
          </a:p>
        </p:txBody>
      </p:sp>
      <p:sp>
        <p:nvSpPr>
          <p:cNvPr id="4" name="Date Placeholder 3"/>
          <p:cNvSpPr txBox="1">
            <a:spLocks noGrp="1"/>
          </p:cNvSpPr>
          <p:nvPr/>
        </p:nvSpPr>
        <p:spPr bwMode="auto">
          <a:xfrm>
            <a:off x="3885010" y="0"/>
            <a:ext cx="2971800" cy="457200"/>
          </a:xfrm>
          <a:prstGeom prst="rect">
            <a:avLst/>
          </a:prstGeom>
          <a:noFill/>
          <a:ln>
            <a:miter lim="800000"/>
            <a:headEnd/>
            <a:tailEnd/>
          </a:ln>
        </p:spPr>
        <p:txBody>
          <a:bodyPr/>
          <a:lstStyle/>
          <a:p>
            <a:pPr algn="r" eaLnBrk="0" hangingPunct="0">
              <a:defRPr/>
            </a:pPr>
            <a:fld id="{47DEB84E-5FD0-4311-8A97-D36D935E6D6D}" type="datetime1">
              <a:rPr lang="en-US" altLang="zh-CN" sz="1200">
                <a:latin typeface="Times" pitchFamily="48" charset="0"/>
                <a:ea typeface="+mn-ea"/>
              </a:rPr>
              <a:pPr algn="r" eaLnBrk="0" hangingPunct="0">
                <a:defRPr/>
              </a:pPr>
              <a:t>2/23/2017</a:t>
            </a:fld>
            <a:endParaRPr lang="en-US" altLang="zh-CN" sz="1200">
              <a:latin typeface="Times" pitchFamily="48" charset="0"/>
              <a:ea typeface="+mn-ea"/>
            </a:endParaRPr>
          </a:p>
        </p:txBody>
      </p:sp>
      <p:sp>
        <p:nvSpPr>
          <p:cNvPr id="5" name="Slide Number Placeholder 4"/>
          <p:cNvSpPr txBox="1">
            <a:spLocks noGrp="1"/>
          </p:cNvSpPr>
          <p:nvPr/>
        </p:nvSpPr>
        <p:spPr bwMode="auto">
          <a:xfrm>
            <a:off x="3885010" y="8684684"/>
            <a:ext cx="2971800" cy="457200"/>
          </a:xfrm>
          <a:prstGeom prst="rect">
            <a:avLst/>
          </a:prstGeom>
          <a:noFill/>
          <a:ln>
            <a:miter lim="800000"/>
            <a:headEnd/>
            <a:tailEnd/>
          </a:ln>
        </p:spPr>
        <p:txBody>
          <a:bodyPr anchor="b"/>
          <a:lstStyle/>
          <a:p>
            <a:pPr algn="r" eaLnBrk="0" hangingPunct="0">
              <a:defRPr/>
            </a:pPr>
            <a:fld id="{02D20A11-E6FA-4F17-A87F-BE73A98EA481}" type="slidenum">
              <a:rPr lang="en-US" altLang="zh-CN" sz="1200">
                <a:latin typeface="Times" pitchFamily="48" charset="0"/>
                <a:ea typeface="+mn-ea"/>
              </a:rPr>
              <a:pPr algn="r" eaLnBrk="0" hangingPunct="0">
                <a:defRPr/>
              </a:pPr>
              <a:t>13</a:t>
            </a:fld>
            <a:endParaRPr lang="en-US" altLang="zh-CN" sz="1200">
              <a:latin typeface="Times" pitchFamily="48" charset="0"/>
              <a:ea typeface="+mn-ea"/>
            </a:endParaRPr>
          </a:p>
        </p:txBody>
      </p:sp>
    </p:spTree>
    <p:extLst>
      <p:ext uri="{BB962C8B-B14F-4D97-AF65-F5344CB8AC3E}">
        <p14:creationId xmlns:p14="http://schemas.microsoft.com/office/powerpoint/2010/main" val="1707439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19</a:t>
            </a:fld>
            <a:endParaRPr lang="zh-CN" altLang="en-US"/>
          </a:p>
        </p:txBody>
      </p:sp>
    </p:spTree>
    <p:extLst>
      <p:ext uri="{BB962C8B-B14F-4D97-AF65-F5344CB8AC3E}">
        <p14:creationId xmlns:p14="http://schemas.microsoft.com/office/powerpoint/2010/main" val="3189749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能够承受无法预期的用户查询，优先考虑原子级别的粒度</a:t>
            </a:r>
            <a:endParaRPr lang="en-US" altLang="zh-CN" sz="1200" dirty="0" smtClean="0">
              <a:latin typeface="微软雅黑" panose="020B0503020204020204" pitchFamily="34" charset="-122"/>
              <a:ea typeface="微软雅黑" panose="020B0503020204020204" pitchFamily="34" charset="-122"/>
            </a:endParaRPr>
          </a:p>
          <a:p>
            <a:pPr marL="285807" indent="-285807">
              <a:buFont typeface="Wingdings" panose="05000000000000000000" pitchFamily="2" charset="2"/>
              <a:buChar char="ü"/>
            </a:pPr>
            <a:r>
              <a:rPr lang="zh-CN" altLang="en-US" sz="1200" dirty="0" smtClean="0"/>
              <a:t>提取业务规则一致的公共需求，避免输出</a:t>
            </a:r>
            <a:r>
              <a:rPr lang="zh-CN" altLang="zh-CN" sz="1200" dirty="0" smtClean="0"/>
              <a:t>结果</a:t>
            </a:r>
            <a:r>
              <a:rPr lang="zh-CN" altLang="en-US" sz="1200" dirty="0" smtClean="0"/>
              <a:t>不一致。</a:t>
            </a:r>
          </a:p>
          <a:p>
            <a:pPr marL="285807" indent="-285807">
              <a:buFont typeface="Wingdings" panose="05000000000000000000" pitchFamily="2" charset="2"/>
              <a:buChar char="ü"/>
            </a:pPr>
            <a:r>
              <a:rPr lang="zh-CN" altLang="en-US" sz="1200" dirty="0" smtClean="0"/>
              <a:t>避免重复加工、存储。</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24</a:t>
            </a:fld>
            <a:endParaRPr lang="zh-CN" altLang="en-US"/>
          </a:p>
        </p:txBody>
      </p:sp>
    </p:spTree>
    <p:extLst>
      <p:ext uri="{BB962C8B-B14F-4D97-AF65-F5344CB8AC3E}">
        <p14:creationId xmlns:p14="http://schemas.microsoft.com/office/powerpoint/2010/main" val="1500040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833322"/>
      </p:ext>
    </p:extLst>
  </p:cSld>
  <p:clrMapOvr>
    <a:masterClrMapping/>
  </p:clrMapOvr>
  <p:transition spd="slow"/>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1" y="274701"/>
            <a:ext cx="10975975" cy="11432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81051" y="1600571"/>
            <a:ext cx="10975975" cy="452701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00829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52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5" y="240513"/>
            <a:ext cx="10910738" cy="10802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9503566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402467" y="1216434"/>
            <a:ext cx="5182949" cy="5010808"/>
          </a:xfrm>
          <a:prstGeom prst="rect">
            <a:avLst/>
          </a:prstGeom>
        </p:spPr>
        <p:txBody>
          <a:bodyPr lIns="108878" tIns="54439" rIns="108878" bIns="54439">
            <a:noAutofit/>
          </a:bodyPr>
          <a:lstStyle>
            <a:lvl1pPr>
              <a:defRPr sz="2100">
                <a:solidFill>
                  <a:schemeClr val="tx1"/>
                </a:solidFill>
              </a:defRPr>
            </a:lvl1pPr>
            <a:lvl2pPr marL="614327" indent="-274085">
              <a:defRPr sz="1900">
                <a:solidFill>
                  <a:schemeClr val="tx1"/>
                </a:solidFill>
              </a:defRPr>
            </a:lvl2pPr>
            <a:lvl3pPr marL="884631" indent="-270304">
              <a:defRPr sz="1700">
                <a:solidFill>
                  <a:schemeClr val="tx1"/>
                </a:solidFill>
              </a:defRPr>
            </a:lvl3pPr>
            <a:lvl4pPr>
              <a:defRPr sz="2100">
                <a:solidFill>
                  <a:schemeClr val="tx1"/>
                </a:solidFill>
              </a:defRPr>
            </a:lvl4pPr>
            <a:lvl5pPr>
              <a:defRPr sz="21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402467" y="265238"/>
            <a:ext cx="5182949" cy="701893"/>
          </a:xfrm>
          <a:prstGeom prst="rect">
            <a:avLst/>
          </a:prstGeom>
        </p:spPr>
        <p:txBody>
          <a:bodyPr lIns="108878" tIns="54439" rIns="108878" bIns="54439"/>
          <a:lstStyle>
            <a:lvl1pPr>
              <a:defRPr/>
            </a:lvl1pPr>
          </a:lstStyle>
          <a:p>
            <a:r>
              <a:rPr lang="en-US" dirty="0"/>
              <a:t>Click To Edit Master </a:t>
            </a:r>
            <a:br>
              <a:rPr lang="en-US" dirty="0"/>
            </a:br>
            <a:r>
              <a:rPr lang="en-US" dirty="0"/>
              <a:t>Title Style</a:t>
            </a:r>
          </a:p>
        </p:txBody>
      </p:sp>
      <p:sp>
        <p:nvSpPr>
          <p:cNvPr id="6" name="Rectangle 5"/>
          <p:cNvSpPr/>
          <p:nvPr userDrawn="1"/>
        </p:nvSpPr>
        <p:spPr>
          <a:xfrm>
            <a:off x="132114" y="6524230"/>
            <a:ext cx="315042" cy="236275"/>
          </a:xfrm>
          <a:prstGeom prst="rect">
            <a:avLst/>
          </a:prstGeom>
          <a:solidFill>
            <a:schemeClr val="bg1"/>
          </a:solidFill>
          <a:ln w="9525">
            <a:noFill/>
            <a:miter lim="800000"/>
            <a:headEnd/>
            <a:tailEnd/>
          </a:ln>
          <a:effectLst/>
        </p:spPr>
        <p:txBody>
          <a:bodyPr wrap="square" lIns="108878" tIns="108878" rIns="108878" bIns="108878" rtlCol="0" anchor="t">
            <a:prstTxWarp prst="textNoShape">
              <a:avLst/>
            </a:prstTxWarp>
            <a:noAutofit/>
          </a:bodyPr>
          <a:lstStyle/>
          <a:p>
            <a:pPr algn="ctr"/>
            <a:endParaRPr lang="en-US" kern="0" dirty="0" err="1">
              <a:solidFill>
                <a:prstClr val="white"/>
              </a:solidFill>
            </a:endParaRPr>
          </a:p>
        </p:txBody>
      </p:sp>
      <p:sp>
        <p:nvSpPr>
          <p:cNvPr id="5" name="Picture Placeholder 4"/>
          <p:cNvSpPr>
            <a:spLocks noGrp="1"/>
          </p:cNvSpPr>
          <p:nvPr>
            <p:ph type="pic" sz="quarter" idx="13"/>
          </p:nvPr>
        </p:nvSpPr>
        <p:spPr>
          <a:xfrm>
            <a:off x="0" y="0"/>
            <a:ext cx="5792708" cy="6859588"/>
          </a:xfrm>
          <a:prstGeom prst="rect">
            <a:avLst/>
          </a:prstGeom>
        </p:spPr>
        <p:txBody>
          <a:bodyPr lIns="108878" tIns="54439" rIns="108878" bIns="54439" anchor="t">
            <a:normAutofit/>
          </a:bodyPr>
          <a:lstStyle>
            <a:lvl1pPr marL="0" indent="0" algn="ctr">
              <a:buFontTx/>
              <a:buNone/>
              <a:defRPr sz="1700"/>
            </a:lvl1pPr>
          </a:lstStyle>
          <a:p>
            <a:r>
              <a:rPr lang="zh-CN" altLang="en-US"/>
              <a:t>单击图标添加图片</a:t>
            </a:r>
            <a:endParaRPr lang="en-US" dirty="0"/>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609760" y="6577062"/>
            <a:ext cx="1238875" cy="107747"/>
          </a:xfrm>
          <a:prstGeom prst="rect">
            <a:avLst/>
          </a:prstGeom>
        </p:spPr>
        <p:txBody>
          <a:bodyPr/>
          <a:lstStyle/>
          <a:p>
            <a:r>
              <a:rPr lang="en-US" smtClean="0"/>
              <a:t>© 2014 Teradata</a:t>
            </a:r>
            <a:endParaRPr lang="en-US" dirty="0"/>
          </a:p>
        </p:txBody>
      </p:sp>
      <p:sp>
        <p:nvSpPr>
          <p:cNvPr id="7" name="Text Placeholder 15"/>
          <p:cNvSpPr>
            <a:spLocks noGrp="1"/>
          </p:cNvSpPr>
          <p:nvPr>
            <p:ph type="body" sz="quarter" idx="15" hasCustomPrompt="1"/>
          </p:nvPr>
        </p:nvSpPr>
        <p:spPr bwMode="gray">
          <a:xfrm>
            <a:off x="4398471" y="6593131"/>
            <a:ext cx="3398234" cy="141614"/>
          </a:xfrm>
          <a:prstGeom prst="rect">
            <a:avLst/>
          </a:prstGeom>
        </p:spPr>
        <p:txBody>
          <a:bodyPr wrap="square">
            <a:noAutofit/>
          </a:bodyPr>
          <a:lstStyle>
            <a:lvl1pPr marL="0" indent="0" algn="ctr" defTabSz="914583"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939681433"/>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759" y="1216655"/>
            <a:ext cx="10975658" cy="4949290"/>
          </a:xfrm>
          <a:prstGeom prst="rect">
            <a:avLst/>
          </a:prstGeom>
        </p:spPr>
        <p:txBody>
          <a:bodyPr lIns="108878" tIns="54439" rIns="108878" bIns="54439">
            <a:noAutofit/>
          </a:bodyPr>
          <a:lstStyle>
            <a:lvl1pPr>
              <a:defRPr sz="2100">
                <a:solidFill>
                  <a:schemeClr val="tx1"/>
                </a:solidFill>
              </a:defRPr>
            </a:lvl1pPr>
            <a:lvl2pPr marL="614327" indent="-274085">
              <a:defRPr sz="1900">
                <a:solidFill>
                  <a:schemeClr val="tx1"/>
                </a:solidFill>
              </a:defRPr>
            </a:lvl2pPr>
            <a:lvl3pPr marL="884631" indent="-270304">
              <a:defRPr sz="1700">
                <a:solidFill>
                  <a:schemeClr val="tx1"/>
                </a:solidFill>
              </a:defRPr>
            </a:lvl3pPr>
            <a:lvl4pPr>
              <a:defRPr sz="2100">
                <a:solidFill>
                  <a:schemeClr val="tx1"/>
                </a:solidFill>
              </a:defRPr>
            </a:lvl4pPr>
            <a:lvl5pPr>
              <a:defRPr sz="21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09759" y="171490"/>
            <a:ext cx="10975658" cy="701893"/>
          </a:xfrm>
          <a:prstGeom prst="rect">
            <a:avLst/>
          </a:prstGeom>
        </p:spPr>
        <p:txBody>
          <a:bodyPr lIns="108878" tIns="54439" rIns="108878" bIns="54439" anchor="b" anchorCtr="0"/>
          <a:lstStyle>
            <a:lvl1pPr>
              <a:defRPr/>
            </a:lvl1pPr>
          </a:lstStyle>
          <a:p>
            <a:r>
              <a:rPr lang="en-US" dirty="0"/>
              <a:t>Click To Edit Master Title Style</a:t>
            </a:r>
          </a:p>
        </p:txBody>
      </p:sp>
      <p:sp>
        <p:nvSpPr>
          <p:cNvPr id="4" name="Footer Placeholder 3"/>
          <p:cNvSpPr>
            <a:spLocks noGrp="1"/>
          </p:cNvSpPr>
          <p:nvPr>
            <p:ph type="ftr" sz="quarter" idx="11"/>
          </p:nvPr>
        </p:nvSpPr>
        <p:spPr>
          <a:xfrm>
            <a:off x="4166685" y="6575272"/>
            <a:ext cx="3861805" cy="107747"/>
          </a:xfrm>
          <a:prstGeom prst="rect">
            <a:avLst/>
          </a:prstGeom>
        </p:spPr>
        <p:txBody>
          <a:bodyPr lIns="108878" tIns="54439" rIns="108878" bIns="54439"/>
          <a:lstStyle/>
          <a:p>
            <a:endParaRPr lang="en-US" dirty="0"/>
          </a:p>
        </p:txBody>
      </p:sp>
    </p:spTree>
    <p:extLst>
      <p:ext uri="{BB962C8B-B14F-4D97-AF65-F5344CB8AC3E}">
        <p14:creationId xmlns:p14="http://schemas.microsoft.com/office/powerpoint/2010/main" val="51416362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87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2926" y="2118811"/>
            <a:ext cx="5453273" cy="1970167"/>
          </a:xfrm>
          <a:prstGeom prst="rect">
            <a:avLst/>
          </a:prstGeom>
        </p:spPr>
        <p:txBody>
          <a:bodyPr/>
          <a:lstStyle>
            <a:lvl1pPr>
              <a:defRPr sz="4000" b="0">
                <a:solidFill>
                  <a:schemeClr val="tx2"/>
                </a:solidFill>
                <a:latin typeface="FrutigerNext LT Light" pitchFamily="34" charset="0"/>
              </a:defRPr>
            </a:lvl1pPr>
          </a:lstStyle>
          <a:p>
            <a:r>
              <a:rPr lang="en-US" altLang="zh-CN" dirty="0" smtClean="0"/>
              <a:t>HEADLINE TEXT TO BE </a:t>
            </a:r>
            <a:br>
              <a:rPr lang="en-US" altLang="zh-CN" dirty="0" smtClean="0"/>
            </a:br>
            <a:r>
              <a:rPr lang="en-US" altLang="zh-CN" dirty="0" smtClean="0"/>
              <a:t>PLACED HERE HEADLINE </a:t>
            </a:r>
            <a:br>
              <a:rPr lang="en-US" altLang="zh-CN" dirty="0" smtClean="0"/>
            </a:br>
            <a:r>
              <a:rPr lang="en-US" altLang="zh-CN" dirty="0" smtClean="0"/>
              <a:t>TEXT TO BE PLACED</a:t>
            </a:r>
            <a:endParaRPr lang="zh-CN" altLang="en-US" dirty="0"/>
          </a:p>
        </p:txBody>
      </p:sp>
    </p:spTree>
    <p:extLst>
      <p:ext uri="{BB962C8B-B14F-4D97-AF65-F5344CB8AC3E}">
        <p14:creationId xmlns:p14="http://schemas.microsoft.com/office/powerpoint/2010/main" val="1707312421"/>
      </p:ext>
    </p:extLst>
  </p:cSld>
  <p:clrMapOvr>
    <a:masterClrMapping/>
  </p:clrMapOvr>
  <p:transition advClick="0" advTm="8000">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179123"/>
      </p:ext>
    </p:extLst>
  </p:cSld>
  <p:clrMapOvr>
    <a:masterClrMapping/>
  </p:clrMapOvr>
  <p:transition spd="slow"/>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91"/>
            <a:ext cx="10457621" cy="759844"/>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132467980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3.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587" y="6351"/>
            <a:ext cx="12193589" cy="6853237"/>
          </a:xfrm>
          <a:prstGeom prst="rect">
            <a:avLst/>
          </a:prstGeom>
          <a:blipFill dpi="0" rotWithShape="1">
            <a:blip r:embed="rId8" cstate="screen">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prstClr val="white"/>
              </a:solidFill>
            </a:endParaRPr>
          </a:p>
        </p:txBody>
      </p:sp>
      <p:sp>
        <p:nvSpPr>
          <p:cNvPr id="1470550"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225" eaLnBrk="0" fontAlgn="base" hangingPunct="0">
              <a:lnSpc>
                <a:spcPct val="85000"/>
              </a:lnSpc>
              <a:spcBef>
                <a:spcPct val="0"/>
              </a:spcBef>
              <a:spcAft>
                <a:spcPct val="0"/>
              </a:spcAft>
            </a:pPr>
            <a:endParaRPr lang="de-DE" sz="1000" dirty="0">
              <a:solidFill>
                <a:srgbClr val="000000"/>
              </a:solidFill>
              <a:ea typeface="MS PGothic" pitchFamily="34" charset="-128"/>
            </a:endParaRPr>
          </a:p>
          <a:p>
            <a:pPr defTabSz="784225" eaLnBrk="0" fontAlgn="base" hangingPunct="0">
              <a:lnSpc>
                <a:spcPct val="85000"/>
              </a:lnSpc>
              <a:spcBef>
                <a:spcPct val="0"/>
              </a:spcBef>
              <a:spcAft>
                <a:spcPct val="0"/>
              </a:spcAft>
            </a:pPr>
            <a:r>
              <a:rPr lang="de-DE" sz="1000" dirty="0">
                <a:solidFill>
                  <a:srgbClr val="000000"/>
                </a:solidFill>
                <a:ea typeface="MS PGothic" pitchFamily="34" charset="-128"/>
              </a:rPr>
              <a:t>Page </a:t>
            </a:r>
            <a:fld id="{E68EC476-442B-4BB7-9603-F1440C241F3D}" type="slidenum">
              <a:rPr lang="de-DE" sz="1000">
                <a:solidFill>
                  <a:srgbClr val="000000"/>
                </a:solidFill>
                <a:ea typeface="MS PGothic" pitchFamily="34" charset="-128"/>
              </a:rPr>
              <a:pPr defTabSz="784225" eaLnBrk="0" fontAlgn="base" hangingPunct="0">
                <a:lnSpc>
                  <a:spcPct val="85000"/>
                </a:lnSpc>
                <a:spcBef>
                  <a:spcPct val="0"/>
                </a:spcBef>
                <a:spcAft>
                  <a:spcPct val="0"/>
                </a:spcAft>
              </a:pPr>
              <a:t>‹#›</a:t>
            </a:fld>
            <a:endParaRPr lang="en-GB" sz="1000" dirty="0">
              <a:solidFill>
                <a:srgbClr val="000000"/>
              </a:solidFill>
              <a:ea typeface="MS PGothic" pitchFamily="34" charset="-128"/>
            </a:endParaRPr>
          </a:p>
        </p:txBody>
      </p:sp>
      <p:pic>
        <p:nvPicPr>
          <p:cNvPr id="1470551" name="Picture 87" descr="图片3副本"/>
          <p:cNvPicPr>
            <a:picLocks noChangeAspect="1" noChangeArrowheads="1"/>
          </p:cNvPicPr>
          <p:nvPr userDrawn="1"/>
        </p:nvPicPr>
        <p:blipFill>
          <a:blip r:embed="rId10" cstate="screen"/>
          <a:srcRect/>
          <a:stretch>
            <a:fillRect/>
          </a:stretch>
        </p:blipFill>
        <p:spPr bwMode="auto">
          <a:xfrm>
            <a:off x="10182225" y="6387992"/>
            <a:ext cx="1295400" cy="308046"/>
          </a:xfrm>
          <a:prstGeom prst="rect">
            <a:avLst/>
          </a:prstGeom>
          <a:noFill/>
        </p:spPr>
      </p:pic>
      <p:sp>
        <p:nvSpPr>
          <p:cNvPr id="63" name="Text Box 5"/>
          <p:cNvSpPr txBox="1">
            <a:spLocks noChangeArrowheads="1"/>
          </p:cNvSpPr>
          <p:nvPr userDrawn="1"/>
        </p:nvSpPr>
        <p:spPr bwMode="auto">
          <a:xfrm>
            <a:off x="4728133" y="6480088"/>
            <a:ext cx="2740494"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a:defRPr/>
            </a:pPr>
            <a:r>
              <a:rPr lang="en-US" altLang="zh-CN" sz="1400" kern="0" dirty="0" smtClean="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3698936694"/>
      </p:ext>
    </p:extLst>
  </p:cSld>
  <p:clrMap bg1="lt1" tx1="dk1" bg2="lt2" tx2="dk2" accent1="accent1" accent2="accent2" accent3="accent3" accent4="accent4" accent5="accent5" accent6="accent6" hlink="hlink" folHlink="folHlink"/>
  <p:sldLayoutIdLst>
    <p:sldLayoutId id="2147483747" r:id="rId1"/>
    <p:sldLayoutId id="2147483750" r:id="rId2"/>
    <p:sldLayoutId id="2147483825" r:id="rId3"/>
    <p:sldLayoutId id="2147483826" r:id="rId4"/>
    <p:sldLayoutId id="2147483828" r:id="rId5"/>
    <p:sldLayoutId id="2147483830" r:id="rId6"/>
  </p:sldLayoutIdLst>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102" name="Picture 6" descr="C:\Users\z00205060\Desktop\CP项目\规范类文件\新建文件夹\巴展视觉物料规范-18.jpg"/>
          <p:cNvPicPr>
            <a:picLocks noChangeAspect="1" noChangeArrowheads="1"/>
          </p:cNvPicPr>
          <p:nvPr userDrawn="1"/>
        </p:nvPicPr>
        <p:blipFill>
          <a:blip r:embed="rId6" cstate="screen"/>
          <a:srcRect/>
          <a:stretch>
            <a:fillRect/>
          </a:stretch>
        </p:blipFill>
        <p:spPr bwMode="auto">
          <a:xfrm>
            <a:off x="1" y="0"/>
            <a:ext cx="12195175" cy="6860324"/>
          </a:xfrm>
          <a:prstGeom prst="rect">
            <a:avLst/>
          </a:prstGeom>
          <a:noFill/>
        </p:spPr>
      </p:pic>
      <p:pic>
        <p:nvPicPr>
          <p:cNvPr id="13" name="Picture 77" descr="Logo"/>
          <p:cNvPicPr>
            <a:picLocks noChangeAspect="1" noChangeArrowheads="1"/>
          </p:cNvPicPr>
          <p:nvPr userDrawn="1"/>
        </p:nvPicPr>
        <p:blipFill>
          <a:blip r:embed="rId7" cstate="screen">
            <a:extLst>
              <a:ext uri="{28A0092B-C50C-407E-A947-70E740481C1C}">
                <a14:useLocalDpi xmlns:a14="http://schemas.microsoft.com/office/drawing/2010/main" val="0"/>
              </a:ext>
            </a:extLst>
          </a:blip>
          <a:srcRect/>
          <a:stretch>
            <a:fillRect/>
          </a:stretch>
        </p:blipFill>
        <p:spPr bwMode="auto">
          <a:xfrm>
            <a:off x="695668" y="5788902"/>
            <a:ext cx="706438"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400" fontAlgn="base">
              <a:spcBef>
                <a:spcPct val="0"/>
              </a:spcBef>
              <a:spcAft>
                <a:spcPct val="0"/>
              </a:spcAft>
              <a:defRPr/>
            </a:pPr>
            <a:r>
              <a:rPr lang="en-US" altLang="zh-CN" sz="1300" b="1" dirty="0" smtClean="0">
                <a:solidFill>
                  <a:srgbClr val="000000">
                    <a:lumMod val="65000"/>
                    <a:lumOff val="35000"/>
                  </a:srgbClr>
                </a:solidFill>
                <a:latin typeface="FrutigerNext LT Light" pitchFamily="34" charset="0"/>
                <a:ea typeface="MS PGothic" pitchFamily="34" charset="-128"/>
              </a:rPr>
              <a:t>www.huawei.com</a:t>
            </a:r>
          </a:p>
        </p:txBody>
      </p:sp>
      <p:sp>
        <p:nvSpPr>
          <p:cNvPr id="16" name="Text Box 5"/>
          <p:cNvSpPr txBox="1">
            <a:spLocks noChangeArrowheads="1"/>
          </p:cNvSpPr>
          <p:nvPr userDrawn="1"/>
        </p:nvSpPr>
        <p:spPr bwMode="auto">
          <a:xfrm>
            <a:off x="4777193"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fontAlgn="base">
              <a:spcBef>
                <a:spcPct val="0"/>
              </a:spcBef>
              <a:spcAft>
                <a:spcPct val="0"/>
              </a:spcAft>
              <a:defRPr/>
            </a:pPr>
            <a:r>
              <a:rPr lang="en-US" altLang="zh-CN" sz="1400" b="1" dirty="0" smtClean="0">
                <a:solidFill>
                  <a:srgbClr val="000000">
                    <a:lumMod val="65000"/>
                    <a:lumOff val="35000"/>
                  </a:srgbClr>
                </a:solidFill>
                <a:latin typeface="FrutigerNext LT Light" pitchFamily="34" charset="0"/>
                <a:ea typeface="MS PGothic" pitchFamily="34" charset="-128"/>
              </a:rPr>
              <a:t>HUAWEI TECHNOLOGIES CO., LTD.</a:t>
            </a:r>
          </a:p>
        </p:txBody>
      </p:sp>
    </p:spTree>
    <p:extLst>
      <p:ext uri="{BB962C8B-B14F-4D97-AF65-F5344CB8AC3E}">
        <p14:creationId xmlns:p14="http://schemas.microsoft.com/office/powerpoint/2010/main" val="602013686"/>
      </p:ext>
    </p:extLst>
  </p:cSld>
  <p:clrMap bg1="lt1" tx1="dk1" bg2="lt2" tx2="dk2" accent1="accent1" accent2="accent2" accent3="accent3" accent4="accent4" accent5="accent5" accent6="accent6" hlink="hlink" folHlink="folHlink"/>
  <p:sldLayoutIdLst>
    <p:sldLayoutId id="2147483754" r:id="rId1"/>
    <p:sldLayoutId id="2147483756" r:id="rId2"/>
    <p:sldLayoutId id="2147483757" r:id="rId3"/>
    <p:sldLayoutId id="2147483758"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333333"/>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3" descr="C:\Users\z00205060\Desktop\CP项目\规范类文件\新建文件夹\巴展视觉物料规范-14.jpg"/>
          <p:cNvPicPr>
            <a:picLocks noChangeAspect="1" noChangeArrowheads="1"/>
          </p:cNvPicPr>
          <p:nvPr userDrawn="1"/>
        </p:nvPicPr>
        <p:blipFill>
          <a:blip r:embed="rId3" cstate="screen"/>
          <a:srcRect/>
          <a:stretch>
            <a:fillRect/>
          </a:stretch>
        </p:blipFill>
        <p:spPr bwMode="auto">
          <a:xfrm>
            <a:off x="1" y="1"/>
            <a:ext cx="12195175" cy="6860323"/>
          </a:xfrm>
          <a:prstGeom prst="rect">
            <a:avLst/>
          </a:prstGeom>
          <a:noFill/>
        </p:spPr>
      </p:pic>
      <p:sp>
        <p:nvSpPr>
          <p:cNvPr id="1487888" name="Text Box 16"/>
          <p:cNvSpPr txBox="1">
            <a:spLocks noChangeArrowheads="1"/>
          </p:cNvSpPr>
          <p:nvPr/>
        </p:nvSpPr>
        <p:spPr bwMode="auto">
          <a:xfrm>
            <a:off x="4432939" y="2061846"/>
            <a:ext cx="3530134" cy="101589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ltLang="zh-CN" sz="6000" dirty="0" smtClean="0">
                <a:solidFill>
                  <a:srgbClr val="CC0000"/>
                </a:solidFill>
                <a:latin typeface="Calibri" pitchFamily="34" charset="0"/>
                <a:ea typeface="MS PGothic" pitchFamily="34" charset="-128"/>
                <a:cs typeface="Calibri" pitchFamily="34" charset="0"/>
              </a:rPr>
              <a:t>Thank you</a:t>
            </a:r>
            <a:endParaRPr lang="en-US" altLang="zh-CN" sz="6000" dirty="0">
              <a:solidFill>
                <a:srgbClr val="CC0000"/>
              </a:solidFill>
              <a:latin typeface="Calibri" pitchFamily="34" charset="0"/>
              <a:ea typeface="MS PGothic" pitchFamily="34" charset="-128"/>
              <a:cs typeface="Calibri" pitchFamily="34" charset="0"/>
            </a:endParaRPr>
          </a:p>
        </p:txBody>
      </p:sp>
      <p:sp>
        <p:nvSpPr>
          <p:cNvPr id="1487889" name="Text Box 17"/>
          <p:cNvSpPr txBox="1">
            <a:spLocks noChangeArrowheads="1"/>
          </p:cNvSpPr>
          <p:nvPr/>
        </p:nvSpPr>
        <p:spPr bwMode="auto">
          <a:xfrm>
            <a:off x="5342387" y="3246395"/>
            <a:ext cx="1711238" cy="3386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ltLang="zh-CN" sz="1600" dirty="0">
                <a:solidFill>
                  <a:srgbClr val="000000">
                    <a:lumMod val="75000"/>
                    <a:lumOff val="25000"/>
                  </a:srgbClr>
                </a:solidFill>
                <a:latin typeface="Calibri" pitchFamily="34" charset="0"/>
                <a:ea typeface="MS PGothic" pitchFamily="34" charset="-128"/>
                <a:cs typeface="Calibri" pitchFamily="34" charset="0"/>
              </a:rPr>
              <a:t>www.huawei.com</a:t>
            </a:r>
          </a:p>
        </p:txBody>
      </p:sp>
      <p:sp>
        <p:nvSpPr>
          <p:cNvPr id="59" name="TextBox 58"/>
          <p:cNvSpPr txBox="1"/>
          <p:nvPr userDrawn="1"/>
        </p:nvSpPr>
        <p:spPr>
          <a:xfrm>
            <a:off x="1624014" y="4563532"/>
            <a:ext cx="9182099" cy="1385316"/>
          </a:xfrm>
          <a:prstGeom prst="rect">
            <a:avLst/>
          </a:prstGeom>
          <a:noFill/>
        </p:spPr>
        <p:txBody>
          <a:bodyPr wrap="square" rtlCol="0">
            <a:spAutoFit/>
          </a:bodyPr>
          <a:lstStyle/>
          <a:p>
            <a:pPr algn="just" defTabSz="914400">
              <a:spcAft>
                <a:spcPts val="600"/>
              </a:spcAft>
              <a:defRPr/>
            </a:pPr>
            <a:r>
              <a:rPr lang="en-US" altLang="zh-CN" sz="1400" dirty="0" smtClean="0">
                <a:solidFill>
                  <a:srgbClr val="000000">
                    <a:lumMod val="75000"/>
                    <a:lumOff val="25000"/>
                  </a:srgbClr>
                </a:solidFill>
                <a:latin typeface="Calibri" pitchFamily="34" charset="0"/>
                <a:ea typeface="宋体" charset="-122"/>
                <a:cs typeface="Calibri" pitchFamily="34" charset="0"/>
              </a:rPr>
              <a:t>Copyright©2015 Huawei Technologies Co., Ltd. All Rights Reserved.</a:t>
            </a:r>
            <a:endParaRPr lang="zh-CN" altLang="zh-CN" sz="1400" dirty="0" smtClean="0">
              <a:solidFill>
                <a:srgbClr val="000000">
                  <a:lumMod val="75000"/>
                  <a:lumOff val="25000"/>
                </a:srgbClr>
              </a:solidFill>
              <a:latin typeface="Calibri" pitchFamily="34" charset="0"/>
              <a:ea typeface="宋体" charset="-122"/>
              <a:cs typeface="Calibri" pitchFamily="34" charset="0"/>
            </a:endParaRPr>
          </a:p>
          <a:p>
            <a:pPr algn="just" defTabSz="914400">
              <a:defRPr/>
            </a:pPr>
            <a:r>
              <a:rPr lang="en-US" altLang="zh-CN" sz="1300" dirty="0" smtClean="0">
                <a:solidFill>
                  <a:srgbClr val="000000">
                    <a:lumMod val="75000"/>
                    <a:lumOff val="25000"/>
                  </a:srgbClr>
                </a:solidFill>
                <a:latin typeface="Calibri" pitchFamily="34" charset="0"/>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dirty="0">
              <a:solidFill>
                <a:srgbClr val="000000">
                  <a:lumMod val="75000"/>
                  <a:lumOff val="25000"/>
                </a:srgbClr>
              </a:solidFill>
              <a:latin typeface="Calibri" pitchFamily="34" charset="0"/>
              <a:ea typeface="宋体" charset="-122"/>
              <a:cs typeface="Calibri" pitchFamily="34" charset="0"/>
            </a:endParaRPr>
          </a:p>
        </p:txBody>
      </p:sp>
      <p:sp>
        <p:nvSpPr>
          <p:cNvPr id="57"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225" eaLnBrk="0" fontAlgn="base" hangingPunct="0">
              <a:lnSpc>
                <a:spcPct val="85000"/>
              </a:lnSpc>
              <a:spcBef>
                <a:spcPct val="0"/>
              </a:spcBef>
              <a:spcAft>
                <a:spcPct val="0"/>
              </a:spcAft>
            </a:pPr>
            <a:endParaRPr lang="de-DE" sz="1000" dirty="0">
              <a:solidFill>
                <a:srgbClr val="000000"/>
              </a:solidFill>
              <a:latin typeface="Calibri" pitchFamily="34" charset="0"/>
              <a:ea typeface="MS PGothic" pitchFamily="34" charset="-128"/>
              <a:cs typeface="Calibri" pitchFamily="34" charset="0"/>
            </a:endParaRPr>
          </a:p>
          <a:p>
            <a:pPr defTabSz="784225" eaLnBrk="0" fontAlgn="base" hangingPunct="0">
              <a:lnSpc>
                <a:spcPct val="85000"/>
              </a:lnSpc>
              <a:spcBef>
                <a:spcPct val="0"/>
              </a:spcBef>
              <a:spcAft>
                <a:spcPct val="0"/>
              </a:spcAft>
            </a:pPr>
            <a:r>
              <a:rPr lang="de-DE" sz="1000" dirty="0">
                <a:solidFill>
                  <a:srgbClr val="000000"/>
                </a:solidFill>
                <a:latin typeface="Calibri" pitchFamily="34" charset="0"/>
                <a:ea typeface="MS PGothic" pitchFamily="34" charset="-128"/>
                <a:cs typeface="Calibri" pitchFamily="34" charset="0"/>
              </a:rPr>
              <a:t>Page </a:t>
            </a:r>
            <a:fld id="{E68EC476-442B-4BB7-9603-F1440C241F3D}" type="slidenum">
              <a:rPr lang="de-DE" sz="1000">
                <a:solidFill>
                  <a:srgbClr val="000000"/>
                </a:solidFill>
                <a:latin typeface="Calibri" pitchFamily="34" charset="0"/>
                <a:ea typeface="MS PGothic" pitchFamily="34" charset="-128"/>
                <a:cs typeface="Calibri" pitchFamily="34" charset="0"/>
              </a:rPr>
              <a:pPr defTabSz="784225" eaLnBrk="0" fontAlgn="base" hangingPunct="0">
                <a:lnSpc>
                  <a:spcPct val="85000"/>
                </a:lnSpc>
                <a:spcBef>
                  <a:spcPct val="0"/>
                </a:spcBef>
                <a:spcAft>
                  <a:spcPct val="0"/>
                </a:spcAft>
              </a:pPr>
              <a:t>‹#›</a:t>
            </a:fld>
            <a:endParaRPr lang="en-GB" sz="1000" dirty="0">
              <a:solidFill>
                <a:srgbClr val="000000"/>
              </a:solidFill>
              <a:latin typeface="Calibri" pitchFamily="34" charset="0"/>
              <a:ea typeface="MS PGothic" pitchFamily="34" charset="-128"/>
              <a:cs typeface="Calibri" pitchFamily="34" charset="0"/>
            </a:endParaRPr>
          </a:p>
        </p:txBody>
      </p:sp>
      <p:pic>
        <p:nvPicPr>
          <p:cNvPr id="58" name="Picture 87" descr="图片3副本"/>
          <p:cNvPicPr>
            <a:picLocks noChangeAspect="1" noChangeArrowheads="1"/>
          </p:cNvPicPr>
          <p:nvPr userDrawn="1"/>
        </p:nvPicPr>
        <p:blipFill>
          <a:blip r:embed="rId4" cstate="screen"/>
          <a:srcRect/>
          <a:stretch>
            <a:fillRect/>
          </a:stretch>
        </p:blipFill>
        <p:spPr bwMode="auto">
          <a:xfrm>
            <a:off x="10182225" y="6387992"/>
            <a:ext cx="1295400" cy="308046"/>
          </a:xfrm>
          <a:prstGeom prst="rect">
            <a:avLst/>
          </a:prstGeom>
          <a:noFill/>
        </p:spPr>
      </p:pic>
      <p:sp>
        <p:nvSpPr>
          <p:cNvPr id="60" name="Text Box 5"/>
          <p:cNvSpPr txBox="1">
            <a:spLocks noChangeArrowheads="1"/>
          </p:cNvSpPr>
          <p:nvPr userDrawn="1"/>
        </p:nvSpPr>
        <p:spPr bwMode="auto">
          <a:xfrm>
            <a:off x="4683121" y="6480088"/>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a:defRPr/>
            </a:pPr>
            <a:r>
              <a:rPr lang="en-US" altLang="zh-CN" sz="1400" kern="0" dirty="0" smtClean="0">
                <a:solidFill>
                  <a:srgbClr val="000000">
                    <a:lumMod val="65000"/>
                    <a:lumOff val="35000"/>
                  </a:srgbClr>
                </a:solidFill>
                <a:ea typeface="MS PGothic" pitchFamily="34" charset="-128"/>
                <a:cs typeface="Calibri" pitchFamily="34" charset="0"/>
              </a:rPr>
              <a:t>HUAWEI TECHNOLOGIES CO., LTD.</a:t>
            </a:r>
          </a:p>
        </p:txBody>
      </p:sp>
    </p:spTree>
    <p:extLst>
      <p:ext uri="{BB962C8B-B14F-4D97-AF65-F5344CB8AC3E}">
        <p14:creationId xmlns:p14="http://schemas.microsoft.com/office/powerpoint/2010/main" val="4071513524"/>
      </p:ext>
    </p:extLst>
  </p:cSld>
  <p:clrMap bg1="lt1" tx1="dk1" bg2="lt2" tx2="dk2" accent1="accent1" accent2="accent2" accent3="accent3" accent4="accent4" accent5="accent5" accent6="accent6" hlink="hlink" folHlink="folHlink"/>
  <p:sldLayoutIdLst>
    <p:sldLayoutId id="2147483796" r:id="rId1"/>
  </p:sldLayoutIdLst>
  <p:timing>
    <p:tnLst>
      <p:par>
        <p:cTn id="1" dur="indefinite" restart="never" nodeType="tmRoot"/>
      </p:par>
    </p:tnLst>
  </p:timing>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9614" y="2683462"/>
            <a:ext cx="7184085" cy="861774"/>
          </a:xfrm>
        </p:spPr>
        <p:txBody>
          <a:bodyPr wrap="square" lIns="0" tIns="0" rIns="0" bIns="0">
            <a:spAutoFit/>
          </a:bodyPr>
          <a:lstStyle/>
          <a:p>
            <a:pPr>
              <a:lnSpc>
                <a:spcPct val="100000"/>
              </a:lnSpc>
            </a:pPr>
            <a:r>
              <a:rPr lang="zh-CN" altLang="en-US" sz="3200" dirty="0" smtClean="0">
                <a:latin typeface="微软雅黑" panose="020B0503020204020204" pitchFamily="34" charset="-122"/>
                <a:ea typeface="微软雅黑" panose="020B0503020204020204" pitchFamily="34" charset="-122"/>
                <a:cs typeface="Times New Roman" panose="02020603050405020304" pitchFamily="18" charset="0"/>
              </a:rPr>
              <a:t>汇总层模型设计</a:t>
            </a:r>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总结</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
            </a:r>
            <a:b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b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2017.01.19</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713195" y="2460218"/>
            <a:ext cx="491390" cy="4913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D9203"/>
              </a:solidFill>
              <a:latin typeface="微软雅黑" pitchFamily="34" charset="-122"/>
              <a:ea typeface="微软雅黑" pitchFamily="34" charset="-122"/>
              <a:cs typeface="Arial" pitchFamily="34" charset="0"/>
            </a:endParaRPr>
          </a:p>
        </p:txBody>
      </p:sp>
      <p:sp>
        <p:nvSpPr>
          <p:cNvPr id="5" name="矩形 4"/>
          <p:cNvSpPr/>
          <p:nvPr/>
        </p:nvSpPr>
        <p:spPr>
          <a:xfrm>
            <a:off x="-713195" y="3036467"/>
            <a:ext cx="491390" cy="4913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微软雅黑" pitchFamily="34" charset="-122"/>
              <a:ea typeface="微软雅黑" pitchFamily="34" charset="-122"/>
              <a:cs typeface="Arial" pitchFamily="34" charset="0"/>
            </a:endParaRPr>
          </a:p>
        </p:txBody>
      </p:sp>
      <p:sp>
        <p:nvSpPr>
          <p:cNvPr id="6" name="矩形 5"/>
          <p:cNvSpPr/>
          <p:nvPr/>
        </p:nvSpPr>
        <p:spPr>
          <a:xfrm>
            <a:off x="-713195" y="3597659"/>
            <a:ext cx="491390" cy="491390"/>
          </a:xfrm>
          <a:prstGeom prst="rect">
            <a:avLst/>
          </a:prstGeom>
          <a:solidFill>
            <a:srgbClr val="7CB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微软雅黑" pitchFamily="34" charset="-122"/>
              <a:ea typeface="微软雅黑" pitchFamily="34" charset="-122"/>
              <a:cs typeface="Arial" pitchFamily="34" charset="0"/>
            </a:endParaRPr>
          </a:p>
        </p:txBody>
      </p:sp>
      <p:sp>
        <p:nvSpPr>
          <p:cNvPr id="7" name="矩形 6"/>
          <p:cNvSpPr/>
          <p:nvPr/>
        </p:nvSpPr>
        <p:spPr>
          <a:xfrm>
            <a:off x="-713195" y="4173910"/>
            <a:ext cx="491390" cy="49139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微软雅黑" pitchFamily="34" charset="-122"/>
              <a:ea typeface="微软雅黑" pitchFamily="34" charset="-122"/>
              <a:cs typeface="Arial" pitchFamily="34" charset="0"/>
            </a:endParaRPr>
          </a:p>
        </p:txBody>
      </p:sp>
      <p:sp>
        <p:nvSpPr>
          <p:cNvPr id="8" name="矩形 7"/>
          <p:cNvSpPr/>
          <p:nvPr/>
        </p:nvSpPr>
        <p:spPr>
          <a:xfrm>
            <a:off x="-713195" y="1859348"/>
            <a:ext cx="491390" cy="4913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微软雅黑" pitchFamily="34" charset="-122"/>
              <a:ea typeface="微软雅黑" pitchFamily="34" charset="-122"/>
              <a:cs typeface="Arial" pitchFamily="34" charset="0"/>
            </a:endParaRPr>
          </a:p>
        </p:txBody>
      </p:sp>
      <p:sp>
        <p:nvSpPr>
          <p:cNvPr id="9" name="矩形 8"/>
          <p:cNvSpPr/>
          <p:nvPr/>
        </p:nvSpPr>
        <p:spPr>
          <a:xfrm>
            <a:off x="-713195" y="4797946"/>
            <a:ext cx="491390" cy="491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9272115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右箭头 39"/>
          <p:cNvSpPr/>
          <p:nvPr/>
        </p:nvSpPr>
        <p:spPr bwMode="auto">
          <a:xfrm>
            <a:off x="2694764" y="3326206"/>
            <a:ext cx="4140198" cy="335441"/>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2" name="文本占位符 1"/>
          <p:cNvSpPr>
            <a:spLocks noGrp="1"/>
          </p:cNvSpPr>
          <p:nvPr>
            <p:ph type="body" sz="quarter" idx="15"/>
          </p:nvPr>
        </p:nvSpPr>
        <p:spPr/>
        <p:txBody>
          <a:bodyPr/>
          <a:lstStyle/>
          <a:p>
            <a:endParaRPr lang="zh-CN" altLang="en-US"/>
          </a:p>
        </p:txBody>
      </p:sp>
      <p:sp>
        <p:nvSpPr>
          <p:cNvPr id="3" name="矩形 2"/>
          <p:cNvSpPr/>
          <p:nvPr/>
        </p:nvSpPr>
        <p:spPr>
          <a:xfrm>
            <a:off x="356073" y="1298161"/>
            <a:ext cx="2435282" cy="338554"/>
          </a:xfrm>
          <a:prstGeom prst="rect">
            <a:avLst/>
          </a:prstGeom>
        </p:spPr>
        <p:txBody>
          <a:bodyPr wrap="none">
            <a:spAutoFit/>
          </a:bodyPr>
          <a:lstStyle/>
          <a:p>
            <a:r>
              <a:rPr lang="en-US" altLang="zh-CN" sz="1600" dirty="0">
                <a:latin typeface="微软雅黑" panose="020B0503020204020204" pitchFamily="34" charset="-122"/>
                <a:ea typeface="微软雅黑" panose="020B0503020204020204" pitchFamily="34" charset="-122"/>
              </a:rPr>
              <a:t>KPI-</a:t>
            </a:r>
            <a:r>
              <a:rPr lang="zh-CN" altLang="en-US" sz="1600" dirty="0">
                <a:latin typeface="微软雅黑" panose="020B0503020204020204" pitchFamily="34" charset="-122"/>
                <a:ea typeface="微软雅黑" panose="020B0503020204020204" pitchFamily="34" charset="-122"/>
              </a:rPr>
              <a:t>云服务增值业务分析</a:t>
            </a:r>
          </a:p>
        </p:txBody>
      </p:sp>
      <p:sp>
        <p:nvSpPr>
          <p:cNvPr id="5" name="矩形 4"/>
          <p:cNvSpPr/>
          <p:nvPr/>
        </p:nvSpPr>
        <p:spPr>
          <a:xfrm>
            <a:off x="356073" y="2925740"/>
            <a:ext cx="2472152" cy="338554"/>
          </a:xfrm>
          <a:prstGeom prst="rect">
            <a:avLst/>
          </a:prstGeom>
        </p:spPr>
        <p:txBody>
          <a:bodyPr wrap="none">
            <a:spAutoFit/>
          </a:bodyPr>
          <a:lstStyle/>
          <a:p>
            <a:r>
              <a:rPr lang="en-US" altLang="zh-CN" sz="1600" dirty="0" err="1">
                <a:solidFill>
                  <a:srgbClr val="000000"/>
                </a:solidFill>
                <a:latin typeface="微软雅黑" panose="020B0503020204020204" pitchFamily="34" charset="-122"/>
                <a:ea typeface="微软雅黑" panose="020B0503020204020204" pitchFamily="34" charset="-122"/>
              </a:rPr>
              <a:t>hicloud</a:t>
            </a:r>
            <a:r>
              <a:rPr lang="zh-CN" altLang="en-US" sz="1600" dirty="0">
                <a:solidFill>
                  <a:srgbClr val="000000"/>
                </a:solidFill>
                <a:latin typeface="微软雅黑" panose="020B0503020204020204" pitchFamily="34" charset="-122"/>
                <a:ea typeface="微软雅黑" panose="020B0503020204020204" pitchFamily="34" charset="-122"/>
              </a:rPr>
              <a:t>广告报表 </a:t>
            </a:r>
            <a:r>
              <a:rPr lang="en-US" altLang="zh-CN" sz="1600" dirty="0">
                <a:solidFill>
                  <a:srgbClr val="000000"/>
                </a:solidFill>
                <a:latin typeface="微软雅黑" panose="020B0503020204020204" pitchFamily="34" charset="-122"/>
                <a:ea typeface="微软雅黑" panose="020B0503020204020204" pitchFamily="34" charset="-122"/>
              </a:rPr>
              <a:t>(4009)</a:t>
            </a:r>
            <a:r>
              <a:rPr lang="zh-CN" altLang="en-US" sz="1600" dirty="0">
                <a:latin typeface="微软雅黑" panose="020B0503020204020204" pitchFamily="34" charset="-122"/>
                <a:ea typeface="微软雅黑" panose="020B0503020204020204" pitchFamily="34" charset="-122"/>
              </a:rPr>
              <a:t> </a:t>
            </a:r>
          </a:p>
        </p:txBody>
      </p:sp>
      <p:sp>
        <p:nvSpPr>
          <p:cNvPr id="6" name="矩形 5"/>
          <p:cNvSpPr/>
          <p:nvPr/>
        </p:nvSpPr>
        <p:spPr>
          <a:xfrm>
            <a:off x="356073" y="4509914"/>
            <a:ext cx="2302233" cy="338554"/>
          </a:xfrm>
          <a:prstGeom prst="rect">
            <a:avLst/>
          </a:prstGeom>
        </p:spPr>
        <p:txBody>
          <a:bodyPr wrap="none">
            <a:spAutoFit/>
          </a:bodyPr>
          <a:lstStyle/>
          <a:p>
            <a:r>
              <a:rPr lang="en-US" altLang="zh-CN" sz="1600" dirty="0">
                <a:solidFill>
                  <a:srgbClr val="000000"/>
                </a:solidFill>
                <a:latin typeface="微软雅黑" panose="020B0503020204020204" pitchFamily="34" charset="-122"/>
                <a:ea typeface="微软雅黑" panose="020B0503020204020204" pitchFamily="34" charset="-122"/>
              </a:rPr>
              <a:t>PUSH</a:t>
            </a:r>
            <a:r>
              <a:rPr lang="zh-CN" altLang="en-US" sz="1600" dirty="0">
                <a:solidFill>
                  <a:srgbClr val="000000"/>
                </a:solidFill>
                <a:latin typeface="微软雅黑" panose="020B0503020204020204" pitchFamily="34" charset="-122"/>
                <a:ea typeface="微软雅黑" panose="020B0503020204020204" pitchFamily="34" charset="-122"/>
              </a:rPr>
              <a:t>广告报表 </a:t>
            </a:r>
            <a:r>
              <a:rPr lang="en-US" altLang="zh-CN" sz="1600" dirty="0">
                <a:solidFill>
                  <a:srgbClr val="000000"/>
                </a:solidFill>
                <a:latin typeface="微软雅黑" panose="020B0503020204020204" pitchFamily="34" charset="-122"/>
                <a:ea typeface="微软雅黑" panose="020B0503020204020204" pitchFamily="34" charset="-122"/>
              </a:rPr>
              <a:t>(4007)</a:t>
            </a:r>
            <a:r>
              <a:rPr lang="zh-CN" altLang="en-US" sz="1600" dirty="0">
                <a:latin typeface="微软雅黑" panose="020B0503020204020204" pitchFamily="34" charset="-122"/>
                <a:ea typeface="微软雅黑" panose="020B0503020204020204" pitchFamily="34" charset="-122"/>
              </a:rPr>
              <a:t> </a:t>
            </a:r>
          </a:p>
        </p:txBody>
      </p:sp>
      <p:graphicFrame>
        <p:nvGraphicFramePr>
          <p:cNvPr id="7" name="表格 6"/>
          <p:cNvGraphicFramePr>
            <a:graphicFrameLocks noGrp="1"/>
          </p:cNvGraphicFramePr>
          <p:nvPr>
            <p:extLst>
              <p:ext uri="{D42A27DB-BD31-4B8C-83A1-F6EECF244321}">
                <p14:modId xmlns:p14="http://schemas.microsoft.com/office/powerpoint/2010/main" val="1611197795"/>
              </p:ext>
            </p:extLst>
          </p:nvPr>
        </p:nvGraphicFramePr>
        <p:xfrm>
          <a:off x="356073" y="4837667"/>
          <a:ext cx="2160000" cy="1490069"/>
        </p:xfrm>
        <a:graphic>
          <a:graphicData uri="http://schemas.openxmlformats.org/drawingml/2006/table">
            <a:tbl>
              <a:tblPr>
                <a:tableStyleId>{5C22544A-7EE6-4342-B048-85BDC9FD1C3A}</a:tableStyleId>
              </a:tblPr>
              <a:tblGrid>
                <a:gridCol w="2160000"/>
              </a:tblGrid>
              <a:tr h="212867">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push</a:t>
                      </a:r>
                      <a:r>
                        <a:rPr lang="zh-CN" altLang="en-US" sz="1200" u="none" strike="noStrike" dirty="0">
                          <a:effectLst/>
                          <a:latin typeface="微软雅黑" panose="020B0503020204020204" pitchFamily="34" charset="-122"/>
                          <a:ea typeface="微软雅黑" panose="020B0503020204020204" pitchFamily="34" charset="-122"/>
                        </a:rPr>
                        <a:t>广告发送量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12867">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push</a:t>
                      </a:r>
                      <a:r>
                        <a:rPr lang="zh-CN" altLang="en-US" sz="1200" u="none" strike="noStrike" dirty="0">
                          <a:effectLst/>
                          <a:latin typeface="微软雅黑" panose="020B0503020204020204" pitchFamily="34" charset="-122"/>
                          <a:ea typeface="微软雅黑" panose="020B0503020204020204" pitchFamily="34" charset="-122"/>
                        </a:rPr>
                        <a:t>广告到达量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12867">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push</a:t>
                      </a:r>
                      <a:r>
                        <a:rPr lang="zh-CN" altLang="en-US" sz="1200" u="none" strike="noStrike" dirty="0">
                          <a:effectLst/>
                          <a:latin typeface="微软雅黑" panose="020B0503020204020204" pitchFamily="34" charset="-122"/>
                          <a:ea typeface="微软雅黑" panose="020B0503020204020204" pitchFamily="34" charset="-122"/>
                        </a:rPr>
                        <a:t>广告显示量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12867">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push</a:t>
                      </a:r>
                      <a:r>
                        <a:rPr lang="zh-CN" altLang="en-US" sz="1200" u="none" strike="noStrike" dirty="0">
                          <a:effectLst/>
                          <a:latin typeface="微软雅黑" panose="020B0503020204020204" pitchFamily="34" charset="-122"/>
                          <a:ea typeface="微软雅黑" panose="020B0503020204020204" pitchFamily="34" charset="-122"/>
                        </a:rPr>
                        <a:t>广告用户清除量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12867">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Push</a:t>
                      </a:r>
                      <a:r>
                        <a:rPr lang="zh-CN" altLang="en-US" sz="1200" u="none" strike="noStrike" dirty="0">
                          <a:effectLst/>
                          <a:latin typeface="微软雅黑" panose="020B0503020204020204" pitchFamily="34" charset="-122"/>
                          <a:ea typeface="微软雅黑" panose="020B0503020204020204" pitchFamily="34" charset="-122"/>
                        </a:rPr>
                        <a:t>广告点击量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12867">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Push</a:t>
                      </a:r>
                      <a:r>
                        <a:rPr lang="zh-CN" altLang="en-US" sz="1200" u="none" strike="noStrike" dirty="0">
                          <a:effectLst/>
                          <a:latin typeface="微软雅黑" panose="020B0503020204020204" pitchFamily="34" charset="-122"/>
                          <a:ea typeface="微软雅黑" panose="020B0503020204020204" pitchFamily="34" charset="-122"/>
                        </a:rPr>
                        <a:t>广告应用下载量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12867">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push</a:t>
                      </a:r>
                      <a:r>
                        <a:rPr lang="zh-CN" altLang="en-US" sz="1200" u="none" strike="noStrike" dirty="0">
                          <a:effectLst/>
                          <a:latin typeface="微软雅黑" panose="020B0503020204020204" pitchFamily="34" charset="-122"/>
                          <a:ea typeface="微软雅黑" panose="020B0503020204020204" pitchFamily="34" charset="-122"/>
                        </a:rPr>
                        <a:t>广告智慧云下载量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880414178"/>
              </p:ext>
            </p:extLst>
          </p:nvPr>
        </p:nvGraphicFramePr>
        <p:xfrm>
          <a:off x="356073" y="3268166"/>
          <a:ext cx="2160000" cy="1169740"/>
        </p:xfrm>
        <a:graphic>
          <a:graphicData uri="http://schemas.openxmlformats.org/drawingml/2006/table">
            <a:tbl>
              <a:tblPr>
                <a:tableStyleId>{5C22544A-7EE6-4342-B048-85BDC9FD1C3A}</a:tableStyleId>
              </a:tblPr>
              <a:tblGrid>
                <a:gridCol w="2160000"/>
              </a:tblGrid>
              <a:tr h="233948">
                <a:tc>
                  <a:txBody>
                    <a:bodyPr/>
                    <a:lstStyle/>
                    <a:p>
                      <a:pPr algn="l" fontAlgn="ctr"/>
                      <a:r>
                        <a:rPr lang="en-US" sz="1200" u="none" strike="noStrike" dirty="0" err="1">
                          <a:effectLst/>
                          <a:latin typeface="微软雅黑" panose="020B0503020204020204" pitchFamily="34" charset="-122"/>
                          <a:ea typeface="微软雅黑" panose="020B0503020204020204" pitchFamily="34" charset="-122"/>
                        </a:rPr>
                        <a:t>hicloud</a:t>
                      </a:r>
                      <a:r>
                        <a:rPr lang="zh-CN" altLang="en-US" sz="1200" u="none" strike="noStrike" dirty="0">
                          <a:effectLst/>
                          <a:latin typeface="微软雅黑" panose="020B0503020204020204" pitchFamily="34" charset="-122"/>
                          <a:ea typeface="微软雅黑" panose="020B0503020204020204" pitchFamily="34" charset="-122"/>
                        </a:rPr>
                        <a:t>广告发送量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33948">
                <a:tc>
                  <a:txBody>
                    <a:bodyPr/>
                    <a:lstStyle/>
                    <a:p>
                      <a:pPr algn="l" fontAlgn="ctr"/>
                      <a:r>
                        <a:rPr lang="en-US" sz="1200" u="none" strike="noStrike" dirty="0" err="1">
                          <a:effectLst/>
                          <a:latin typeface="微软雅黑" panose="020B0503020204020204" pitchFamily="34" charset="-122"/>
                          <a:ea typeface="微软雅黑" panose="020B0503020204020204" pitchFamily="34" charset="-122"/>
                        </a:rPr>
                        <a:t>hicloud</a:t>
                      </a:r>
                      <a:r>
                        <a:rPr lang="zh-CN" altLang="en-US" sz="1200" u="none" strike="noStrike" dirty="0">
                          <a:effectLst/>
                          <a:latin typeface="微软雅黑" panose="020B0503020204020204" pitchFamily="34" charset="-122"/>
                          <a:ea typeface="微软雅黑" panose="020B0503020204020204" pitchFamily="34" charset="-122"/>
                        </a:rPr>
                        <a:t>广告到达量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33948">
                <a:tc>
                  <a:txBody>
                    <a:bodyPr/>
                    <a:lstStyle/>
                    <a:p>
                      <a:pPr algn="l" fontAlgn="ctr"/>
                      <a:r>
                        <a:rPr lang="en-US" sz="1200" u="none" strike="noStrike" dirty="0" err="1">
                          <a:effectLst/>
                          <a:latin typeface="微软雅黑" panose="020B0503020204020204" pitchFamily="34" charset="-122"/>
                          <a:ea typeface="微软雅黑" panose="020B0503020204020204" pitchFamily="34" charset="-122"/>
                        </a:rPr>
                        <a:t>hicloud</a:t>
                      </a:r>
                      <a:r>
                        <a:rPr lang="zh-CN" altLang="en-US" sz="1200" u="none" strike="noStrike" dirty="0">
                          <a:effectLst/>
                          <a:latin typeface="微软雅黑" panose="020B0503020204020204" pitchFamily="34" charset="-122"/>
                          <a:ea typeface="微软雅黑" panose="020B0503020204020204" pitchFamily="34" charset="-122"/>
                        </a:rPr>
                        <a:t>广告显示量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33948">
                <a:tc>
                  <a:txBody>
                    <a:bodyPr/>
                    <a:lstStyle/>
                    <a:p>
                      <a:pPr algn="l" fontAlgn="ctr"/>
                      <a:r>
                        <a:rPr lang="en-US" sz="1200" u="none" strike="noStrike" dirty="0" err="1">
                          <a:effectLst/>
                          <a:latin typeface="微软雅黑" panose="020B0503020204020204" pitchFamily="34" charset="-122"/>
                          <a:ea typeface="微软雅黑" panose="020B0503020204020204" pitchFamily="34" charset="-122"/>
                        </a:rPr>
                        <a:t>hicloud</a:t>
                      </a:r>
                      <a:r>
                        <a:rPr lang="zh-CN" altLang="en-US" sz="1200" u="none" strike="noStrike" dirty="0">
                          <a:effectLst/>
                          <a:latin typeface="微软雅黑" panose="020B0503020204020204" pitchFamily="34" charset="-122"/>
                          <a:ea typeface="微软雅黑" panose="020B0503020204020204" pitchFamily="34" charset="-122"/>
                        </a:rPr>
                        <a:t>广告点击量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33948">
                <a:tc>
                  <a:txBody>
                    <a:bodyPr/>
                    <a:lstStyle/>
                    <a:p>
                      <a:pPr algn="l" fontAlgn="ctr"/>
                      <a:r>
                        <a:rPr lang="en-US" altLang="zh-CN" sz="1200" u="none" strike="noStrike" dirty="0" err="1">
                          <a:effectLst/>
                          <a:latin typeface="微软雅黑" panose="020B0503020204020204" pitchFamily="34" charset="-122"/>
                          <a:ea typeface="微软雅黑" panose="020B0503020204020204" pitchFamily="34" charset="-122"/>
                        </a:rPr>
                        <a:t>hicloud</a:t>
                      </a:r>
                      <a:r>
                        <a:rPr lang="zh-CN" altLang="en-US" sz="1200" u="none" strike="noStrike" dirty="0">
                          <a:effectLst/>
                          <a:latin typeface="微软雅黑" panose="020B0503020204020204" pitchFamily="34" charset="-122"/>
                          <a:ea typeface="微软雅黑" panose="020B0503020204020204" pitchFamily="34" charset="-122"/>
                        </a:rPr>
                        <a:t>广告应用下载量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281781976"/>
              </p:ext>
            </p:extLst>
          </p:nvPr>
        </p:nvGraphicFramePr>
        <p:xfrm>
          <a:off x="356073" y="1640588"/>
          <a:ext cx="2160000" cy="940108"/>
        </p:xfrm>
        <a:graphic>
          <a:graphicData uri="http://schemas.openxmlformats.org/drawingml/2006/table">
            <a:tbl>
              <a:tblPr>
                <a:tableStyleId>{5C22544A-7EE6-4342-B048-85BDC9FD1C3A}</a:tableStyleId>
              </a:tblPr>
              <a:tblGrid>
                <a:gridCol w="2160000"/>
              </a:tblGrid>
              <a:tr h="235027">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新活跃设备</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35027">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设备业务日活</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35027">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最高在线设备数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235027">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设备业务月活</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bl>
          </a:graphicData>
        </a:graphic>
      </p:graphicFrame>
      <p:sp>
        <p:nvSpPr>
          <p:cNvPr id="10" name="标题 3"/>
          <p:cNvSpPr txBox="1">
            <a:spLocks/>
          </p:cNvSpPr>
          <p:nvPr/>
        </p:nvSpPr>
        <p:spPr>
          <a:xfrm>
            <a:off x="609759" y="398026"/>
            <a:ext cx="10975658" cy="516586"/>
          </a:xfrm>
          <a:prstGeom prst="rect">
            <a:avLst/>
          </a:prstGeom>
        </p:spPr>
        <p:txBody>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914400" fontAlgn="auto">
              <a:spcBef>
                <a:spcPts val="0"/>
              </a:spcBef>
              <a:spcAft>
                <a:spcPts val="0"/>
              </a:spcAft>
              <a:defRPr/>
            </a:pPr>
            <a:r>
              <a:rPr lang="zh-CN" altLang="en-US" sz="2400" kern="0" dirty="0" smtClean="0">
                <a:latin typeface="微软雅黑" panose="020B0503020204020204" pitchFamily="34" charset="-122"/>
                <a:ea typeface="微软雅黑" panose="020B0503020204020204" pitchFamily="34" charset="-122"/>
              </a:rPr>
              <a:t>需求分析</a:t>
            </a:r>
            <a:r>
              <a:rPr lang="en-US" altLang="zh-CN" sz="2400" kern="0" dirty="0" smtClean="0">
                <a:latin typeface="微软雅黑" panose="020B0503020204020204" pitchFamily="34" charset="-122"/>
                <a:ea typeface="微软雅黑" panose="020B0503020204020204" pitchFamily="34" charset="-122"/>
              </a:rPr>
              <a:t>-</a:t>
            </a:r>
            <a:r>
              <a:rPr lang="zh-CN" altLang="en-US" sz="2400" kern="0" dirty="0" smtClean="0">
                <a:latin typeface="微软雅黑" panose="020B0503020204020204" pitchFamily="34" charset="-122"/>
                <a:ea typeface="微软雅黑" panose="020B0503020204020204" pitchFamily="34" charset="-122"/>
              </a:rPr>
              <a:t>概要分析</a:t>
            </a:r>
            <a:r>
              <a:rPr lang="en-US" altLang="zh-CN" sz="2400" kern="0" dirty="0" smtClean="0">
                <a:latin typeface="微软雅黑" panose="020B0503020204020204" pitchFamily="34" charset="-122"/>
                <a:ea typeface="微软雅黑" panose="020B0503020204020204" pitchFamily="34" charset="-122"/>
              </a:rPr>
              <a:t>-</a:t>
            </a:r>
            <a:r>
              <a:rPr lang="zh-CN" altLang="en-US" sz="2400" kern="0" dirty="0" smtClean="0">
                <a:latin typeface="微软雅黑" panose="020B0503020204020204" pitchFamily="34" charset="-122"/>
                <a:ea typeface="微软雅黑" panose="020B0503020204020204" pitchFamily="34" charset="-122"/>
              </a:rPr>
              <a:t>提炼业务分类、业务过程及分析对象三要素</a:t>
            </a:r>
            <a:endParaRPr lang="zh-CN" altLang="en-US" sz="2400" kern="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8406678" y="1321817"/>
            <a:ext cx="902811" cy="307777"/>
          </a:xfrm>
          <a:prstGeom prst="rect">
            <a:avLst/>
          </a:prstGeom>
          <a:noFill/>
        </p:spPr>
        <p:txBody>
          <a:bodyPr wrap="none" rtlCol="0">
            <a:spAutoFit/>
          </a:bodyPr>
          <a:lstStyle/>
          <a:p>
            <a:pPr>
              <a:buNone/>
            </a:pPr>
            <a:r>
              <a:rPr lang="zh-CN" altLang="en-US" sz="1400" i="1" u="sng" dirty="0">
                <a:solidFill>
                  <a:srgbClr val="FF0000"/>
                </a:solidFill>
                <a:latin typeface="微软雅黑" panose="020B0503020204020204" pitchFamily="34" charset="-122"/>
                <a:ea typeface="微软雅黑" panose="020B0503020204020204" pitchFamily="34" charset="-122"/>
              </a:rPr>
              <a:t>业务过程</a:t>
            </a:r>
            <a:endParaRPr lang="zh-CN" altLang="en-US" sz="1400" b="0" i="1" u="sng" dirty="0" smtClean="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896631" y="1321817"/>
            <a:ext cx="902811" cy="307777"/>
          </a:xfrm>
          <a:prstGeom prst="rect">
            <a:avLst/>
          </a:prstGeom>
          <a:noFill/>
        </p:spPr>
        <p:txBody>
          <a:bodyPr wrap="none" rtlCol="0">
            <a:spAutoFit/>
          </a:bodyPr>
          <a:lstStyle/>
          <a:p>
            <a:pPr>
              <a:buNone/>
            </a:pPr>
            <a:r>
              <a:rPr lang="zh-CN" altLang="en-US" sz="1400" i="1" u="sng" dirty="0">
                <a:solidFill>
                  <a:srgbClr val="FF0000"/>
                </a:solidFill>
                <a:latin typeface="微软雅黑" panose="020B0503020204020204" pitchFamily="34" charset="-122"/>
                <a:ea typeface="微软雅黑" panose="020B0503020204020204" pitchFamily="34" charset="-122"/>
              </a:rPr>
              <a:t>分析对象</a:t>
            </a:r>
            <a:endParaRPr lang="zh-CN" altLang="en-US" sz="1400" b="0" i="1" u="sng" dirty="0" smtClean="0">
              <a:solidFill>
                <a:srgbClr val="FF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889675" y="1321817"/>
            <a:ext cx="902811" cy="307777"/>
          </a:xfrm>
          <a:prstGeom prst="rect">
            <a:avLst/>
          </a:prstGeom>
          <a:noFill/>
        </p:spPr>
        <p:txBody>
          <a:bodyPr wrap="none" rtlCol="0">
            <a:spAutoFit/>
          </a:bodyPr>
          <a:lstStyle/>
          <a:p>
            <a:r>
              <a:rPr lang="zh-CN" altLang="en-US" sz="1400" i="1" u="sng" dirty="0">
                <a:solidFill>
                  <a:srgbClr val="FF0000"/>
                </a:solidFill>
                <a:latin typeface="微软雅黑" panose="020B0503020204020204" pitchFamily="34" charset="-122"/>
                <a:ea typeface="微软雅黑" panose="020B0503020204020204" pitchFamily="34" charset="-122"/>
              </a:rPr>
              <a:t>业务</a:t>
            </a:r>
            <a:r>
              <a:rPr lang="zh-CN" altLang="en-US" sz="1400" i="1" u="sng" dirty="0" smtClean="0">
                <a:solidFill>
                  <a:srgbClr val="FF0000"/>
                </a:solidFill>
                <a:latin typeface="微软雅黑" panose="020B0503020204020204" pitchFamily="34" charset="-122"/>
                <a:ea typeface="微软雅黑" panose="020B0503020204020204" pitchFamily="34" charset="-122"/>
              </a:rPr>
              <a:t>分类</a:t>
            </a:r>
            <a:endParaRPr lang="zh-CN" altLang="en-US" sz="1400" i="1" u="sng" dirty="0">
              <a:solidFill>
                <a:srgbClr val="FF0000"/>
              </a:solidFill>
              <a:latin typeface="微软雅黑" panose="020B0503020204020204" pitchFamily="34" charset="-122"/>
              <a:ea typeface="微软雅黑" panose="020B0503020204020204" pitchFamily="34" charset="-122"/>
            </a:endParaRPr>
          </a:p>
        </p:txBody>
      </p:sp>
      <p:sp>
        <p:nvSpPr>
          <p:cNvPr id="15" name="矩形 14"/>
          <p:cNvSpPr/>
          <p:nvPr/>
        </p:nvSpPr>
        <p:spPr>
          <a:xfrm>
            <a:off x="6907217" y="2047452"/>
            <a:ext cx="1080000"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全</a:t>
            </a:r>
            <a:r>
              <a:rPr lang="zh-CN" altLang="en-US" sz="1600" dirty="0" smtClean="0">
                <a:latin typeface="Arial" panose="020B0604020202020204" pitchFamily="34" charset="0"/>
                <a:ea typeface="微软雅黑" panose="020B0503020204020204" pitchFamily="34" charset="-122"/>
                <a:cs typeface="Arial" panose="020B0604020202020204" pitchFamily="34" charset="0"/>
              </a:rPr>
              <a:t>业务</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16" name="矩形 15"/>
          <p:cNvSpPr/>
          <p:nvPr/>
        </p:nvSpPr>
        <p:spPr>
          <a:xfrm>
            <a:off x="6907217" y="3429751"/>
            <a:ext cx="1080000"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smtClean="0">
                <a:latin typeface="Arial" panose="020B0604020202020204" pitchFamily="34" charset="0"/>
                <a:ea typeface="微软雅黑" panose="020B0503020204020204" pitchFamily="34" charset="-122"/>
                <a:cs typeface="Arial" panose="020B0604020202020204" pitchFamily="34" charset="0"/>
              </a:rPr>
              <a:t>营销</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18" name="矩形 17"/>
          <p:cNvSpPr/>
          <p:nvPr/>
        </p:nvSpPr>
        <p:spPr>
          <a:xfrm>
            <a:off x="9896631" y="2047452"/>
            <a:ext cx="1296000"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smtClean="0">
                <a:latin typeface="Arial" panose="020B0604020202020204" pitchFamily="34" charset="0"/>
                <a:ea typeface="微软雅黑" panose="020B0503020204020204" pitchFamily="34" charset="-122"/>
                <a:cs typeface="Arial" panose="020B0604020202020204" pitchFamily="34" charset="0"/>
              </a:rPr>
              <a:t>设备</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19" name="矩形 18"/>
          <p:cNvSpPr/>
          <p:nvPr/>
        </p:nvSpPr>
        <p:spPr>
          <a:xfrm>
            <a:off x="9896631" y="3458496"/>
            <a:ext cx="1296000"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业务</a:t>
            </a:r>
          </a:p>
        </p:txBody>
      </p:sp>
      <p:sp>
        <p:nvSpPr>
          <p:cNvPr id="21" name="矩形 20"/>
          <p:cNvSpPr/>
          <p:nvPr/>
        </p:nvSpPr>
        <p:spPr>
          <a:xfrm>
            <a:off x="8384583" y="2047452"/>
            <a:ext cx="1080000"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设备</a:t>
            </a:r>
            <a:r>
              <a:rPr lang="zh-CN" altLang="en-US" sz="1600" dirty="0" smtClean="0">
                <a:latin typeface="Arial" panose="020B0604020202020204" pitchFamily="34" charset="0"/>
                <a:ea typeface="微软雅黑" panose="020B0503020204020204" pitchFamily="34" charset="-122"/>
                <a:cs typeface="Arial" panose="020B0604020202020204" pitchFamily="34" charset="0"/>
              </a:rPr>
              <a:t>使用</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22" name="矩形 21"/>
          <p:cNvSpPr/>
          <p:nvPr/>
        </p:nvSpPr>
        <p:spPr>
          <a:xfrm>
            <a:off x="8384583" y="3458496"/>
            <a:ext cx="1080000"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en-US" altLang="zh-CN" sz="1600" dirty="0">
                <a:latin typeface="Arial" panose="020B0604020202020204" pitchFamily="34" charset="0"/>
                <a:ea typeface="微软雅黑" panose="020B0503020204020204" pitchFamily="34" charset="-122"/>
                <a:cs typeface="Arial" panose="020B0604020202020204" pitchFamily="34" charset="0"/>
              </a:rPr>
              <a:t>PUSH</a:t>
            </a:r>
            <a:r>
              <a:rPr lang="zh-CN" altLang="en-US" sz="1600" dirty="0">
                <a:latin typeface="Arial" panose="020B0604020202020204" pitchFamily="34" charset="0"/>
                <a:ea typeface="微软雅黑" panose="020B0503020204020204" pitchFamily="34" charset="-122"/>
                <a:cs typeface="Arial" panose="020B0604020202020204" pitchFamily="34" charset="0"/>
              </a:rPr>
              <a:t>营销</a:t>
            </a:r>
          </a:p>
        </p:txBody>
      </p:sp>
      <p:sp>
        <p:nvSpPr>
          <p:cNvPr id="25" name="矩形 24"/>
          <p:cNvSpPr/>
          <p:nvPr/>
        </p:nvSpPr>
        <p:spPr>
          <a:xfrm>
            <a:off x="8384583" y="4653930"/>
            <a:ext cx="1080000"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en-US" altLang="zh-CN" sz="1600" dirty="0">
                <a:latin typeface="Arial" panose="020B0604020202020204" pitchFamily="34" charset="0"/>
                <a:ea typeface="微软雅黑" panose="020B0503020204020204" pitchFamily="34" charset="-122"/>
                <a:cs typeface="Arial" panose="020B0604020202020204" pitchFamily="34" charset="0"/>
              </a:rPr>
              <a:t>PUSH</a:t>
            </a:r>
            <a:r>
              <a:rPr lang="zh-CN" altLang="en-US" sz="1600" dirty="0">
                <a:latin typeface="Arial" panose="020B0604020202020204" pitchFamily="34" charset="0"/>
                <a:ea typeface="微软雅黑" panose="020B0503020204020204" pitchFamily="34" charset="-122"/>
                <a:cs typeface="Arial" panose="020B0604020202020204" pitchFamily="34" charset="0"/>
              </a:rPr>
              <a:t>营销</a:t>
            </a:r>
          </a:p>
        </p:txBody>
      </p:sp>
      <p:sp>
        <p:nvSpPr>
          <p:cNvPr id="26" name="矩形 25"/>
          <p:cNvSpPr/>
          <p:nvPr/>
        </p:nvSpPr>
        <p:spPr>
          <a:xfrm>
            <a:off x="6907217" y="4653930"/>
            <a:ext cx="1080000"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smtClean="0">
                <a:latin typeface="Arial" panose="020B0604020202020204" pitchFamily="34" charset="0"/>
                <a:ea typeface="微软雅黑" panose="020B0503020204020204" pitchFamily="34" charset="-122"/>
                <a:cs typeface="Arial" panose="020B0604020202020204" pitchFamily="34" charset="0"/>
              </a:rPr>
              <a:t>营销</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27" name="矩形 26"/>
          <p:cNvSpPr/>
          <p:nvPr/>
        </p:nvSpPr>
        <p:spPr>
          <a:xfrm>
            <a:off x="9896631" y="4653930"/>
            <a:ext cx="1296000"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业务</a:t>
            </a:r>
          </a:p>
        </p:txBody>
      </p:sp>
      <p:pic>
        <p:nvPicPr>
          <p:cNvPr id="28" name="图片 27"/>
          <p:cNvPicPr>
            <a:picLocks noChangeAspect="1"/>
          </p:cNvPicPr>
          <p:nvPr/>
        </p:nvPicPr>
        <p:blipFill>
          <a:blip r:embed="rId2" cstate="print"/>
          <a:stretch>
            <a:fillRect/>
          </a:stretch>
        </p:blipFill>
        <p:spPr>
          <a:xfrm>
            <a:off x="3753678" y="5368538"/>
            <a:ext cx="8143875" cy="1295400"/>
          </a:xfrm>
          <a:prstGeom prst="rect">
            <a:avLst/>
          </a:prstGeom>
        </p:spPr>
      </p:pic>
      <p:cxnSp>
        <p:nvCxnSpPr>
          <p:cNvPr id="30" name="直接连接符 29"/>
          <p:cNvCxnSpPr/>
          <p:nvPr/>
        </p:nvCxnSpPr>
        <p:spPr bwMode="auto">
          <a:xfrm>
            <a:off x="6889675" y="2853730"/>
            <a:ext cx="4644000" cy="0"/>
          </a:xfrm>
          <a:prstGeom prst="line">
            <a:avLst/>
          </a:prstGeom>
          <a:noFill/>
          <a:ln w="9525" cap="flat" cmpd="sng" algn="ctr">
            <a:solidFill>
              <a:schemeClr val="tx2"/>
            </a:solidFill>
            <a:prstDash val="dash"/>
            <a:round/>
            <a:headEnd type="none" w="med" len="med"/>
            <a:tailEnd type="none" w="med" len="med"/>
          </a:ln>
          <a:effectLst/>
        </p:spPr>
      </p:cxnSp>
      <p:cxnSp>
        <p:nvCxnSpPr>
          <p:cNvPr id="33" name="直接连接符 32"/>
          <p:cNvCxnSpPr/>
          <p:nvPr/>
        </p:nvCxnSpPr>
        <p:spPr bwMode="auto">
          <a:xfrm>
            <a:off x="6889675" y="4293890"/>
            <a:ext cx="4644000" cy="0"/>
          </a:xfrm>
          <a:prstGeom prst="line">
            <a:avLst/>
          </a:prstGeom>
          <a:noFill/>
          <a:ln w="9525" cap="flat" cmpd="sng" algn="ctr">
            <a:solidFill>
              <a:schemeClr val="tx2"/>
            </a:solidFill>
            <a:prstDash val="dash"/>
            <a:round/>
            <a:headEnd type="none" w="med" len="med"/>
            <a:tailEnd type="none" w="med" len="med"/>
          </a:ln>
          <a:effectLst/>
        </p:spPr>
      </p:cxnSp>
      <p:cxnSp>
        <p:nvCxnSpPr>
          <p:cNvPr id="34" name="直接连接符 33"/>
          <p:cNvCxnSpPr/>
          <p:nvPr/>
        </p:nvCxnSpPr>
        <p:spPr bwMode="auto">
          <a:xfrm flipH="1">
            <a:off x="8185819" y="1845618"/>
            <a:ext cx="0" cy="3339052"/>
          </a:xfrm>
          <a:prstGeom prst="line">
            <a:avLst/>
          </a:prstGeom>
          <a:noFill/>
          <a:ln w="9525" cap="flat" cmpd="sng" algn="ctr">
            <a:solidFill>
              <a:schemeClr val="tx2"/>
            </a:solidFill>
            <a:prstDash val="dash"/>
            <a:round/>
            <a:headEnd type="none" w="med" len="med"/>
            <a:tailEnd type="none" w="med" len="med"/>
          </a:ln>
          <a:effectLst/>
        </p:spPr>
      </p:cxnSp>
      <p:cxnSp>
        <p:nvCxnSpPr>
          <p:cNvPr id="37" name="直接连接符 36"/>
          <p:cNvCxnSpPr/>
          <p:nvPr/>
        </p:nvCxnSpPr>
        <p:spPr bwMode="auto">
          <a:xfrm flipH="1">
            <a:off x="9697987" y="1845618"/>
            <a:ext cx="0" cy="3339052"/>
          </a:xfrm>
          <a:prstGeom prst="line">
            <a:avLst/>
          </a:prstGeom>
          <a:noFill/>
          <a:ln w="9525" cap="flat" cmpd="sng" algn="ctr">
            <a:solidFill>
              <a:schemeClr val="tx2"/>
            </a:solidFill>
            <a:prstDash val="dash"/>
            <a:round/>
            <a:headEnd type="none" w="med" len="med"/>
            <a:tailEnd type="none" w="med" len="med"/>
          </a:ln>
          <a:effectLst/>
        </p:spPr>
      </p:cxnSp>
      <p:sp>
        <p:nvSpPr>
          <p:cNvPr id="31" name="右箭头 30"/>
          <p:cNvSpPr/>
          <p:nvPr/>
        </p:nvSpPr>
        <p:spPr bwMode="auto">
          <a:xfrm>
            <a:off x="2694764" y="2101089"/>
            <a:ext cx="4140198" cy="335441"/>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32" name="右箭头 31"/>
          <p:cNvSpPr/>
          <p:nvPr/>
        </p:nvSpPr>
        <p:spPr bwMode="auto">
          <a:xfrm>
            <a:off x="2694764" y="4831215"/>
            <a:ext cx="4140198" cy="335441"/>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38" name="文本框 37"/>
          <p:cNvSpPr txBox="1"/>
          <p:nvPr/>
        </p:nvSpPr>
        <p:spPr>
          <a:xfrm>
            <a:off x="3680278" y="1414895"/>
            <a:ext cx="2646878" cy="3882836"/>
          </a:xfrm>
          <a:prstGeom prst="rect">
            <a:avLst/>
          </a:prstGeom>
          <a:solidFill>
            <a:schemeClr val="bg1"/>
          </a:solidFill>
          <a:ln w="12700">
            <a:solidFill>
              <a:schemeClr val="tx1"/>
            </a:solidFill>
            <a:prstDash val="dash"/>
          </a:ln>
        </p:spPr>
        <p:txBody>
          <a:bodyPr wrap="none" rtlCol="0">
            <a:noAutofit/>
          </a:bodyPr>
          <a:lstStyle/>
          <a:p>
            <a:pPr>
              <a:lnSpc>
                <a:spcPct val="300000"/>
              </a:lnSpc>
              <a:buNone/>
            </a:pPr>
            <a:r>
              <a:rPr lang="zh-CN" altLang="en-US" dirty="0" smtClean="0">
                <a:solidFill>
                  <a:srgbClr val="FF0000"/>
                </a:solidFill>
                <a:latin typeface="微软雅黑" panose="020B0503020204020204" pitchFamily="34" charset="-122"/>
                <a:ea typeface="微软雅黑" panose="020B0503020204020204" pitchFamily="34" charset="-122"/>
              </a:rPr>
              <a:t>分析的对象？</a:t>
            </a:r>
            <a:endParaRPr lang="en-US" altLang="zh-CN" dirty="0" smtClean="0">
              <a:solidFill>
                <a:srgbClr val="FF0000"/>
              </a:solidFill>
              <a:latin typeface="微软雅黑" panose="020B0503020204020204" pitchFamily="34" charset="-122"/>
              <a:ea typeface="微软雅黑" panose="020B0503020204020204" pitchFamily="34" charset="-122"/>
            </a:endParaRPr>
          </a:p>
          <a:p>
            <a:pPr>
              <a:lnSpc>
                <a:spcPct val="300000"/>
              </a:lnSpc>
              <a:buNone/>
            </a:pPr>
            <a:r>
              <a:rPr lang="zh-CN" altLang="en-US" b="0" dirty="0" smtClean="0">
                <a:solidFill>
                  <a:srgbClr val="FF0000"/>
                </a:solidFill>
                <a:latin typeface="微软雅黑" panose="020B0503020204020204" pitchFamily="34" charset="-122"/>
                <a:ea typeface="微软雅黑" panose="020B0503020204020204" pitchFamily="34" charset="-122"/>
              </a:rPr>
              <a:t>衡量的业务过程？</a:t>
            </a:r>
            <a:endParaRPr lang="en-US" altLang="zh-CN" b="0" dirty="0" smtClean="0">
              <a:solidFill>
                <a:srgbClr val="FF0000"/>
              </a:solidFill>
              <a:latin typeface="微软雅黑" panose="020B0503020204020204" pitchFamily="34" charset="-122"/>
              <a:ea typeface="微软雅黑" panose="020B0503020204020204" pitchFamily="34" charset="-122"/>
            </a:endParaRPr>
          </a:p>
          <a:p>
            <a:pPr>
              <a:lnSpc>
                <a:spcPct val="300000"/>
              </a:lnSpc>
              <a:buNone/>
            </a:pPr>
            <a:r>
              <a:rPr lang="zh-CN" altLang="en-US" dirty="0" smtClean="0">
                <a:solidFill>
                  <a:srgbClr val="FF0000"/>
                </a:solidFill>
                <a:latin typeface="微软雅黑" panose="020B0503020204020204" pitchFamily="34" charset="-122"/>
                <a:ea typeface="微软雅黑" panose="020B0503020204020204" pitchFamily="34" charset="-122"/>
              </a:rPr>
              <a:t>涉及的业务分类？</a:t>
            </a:r>
            <a:endParaRPr lang="zh-CN" altLang="en-US" b="0"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557220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3" name="标题 3"/>
          <p:cNvSpPr txBox="1">
            <a:spLocks/>
          </p:cNvSpPr>
          <p:nvPr/>
        </p:nvSpPr>
        <p:spPr>
          <a:xfrm>
            <a:off x="609759" y="398026"/>
            <a:ext cx="10975658" cy="516586"/>
          </a:xfrm>
          <a:prstGeom prst="rect">
            <a:avLst/>
          </a:prstGeom>
        </p:spPr>
        <p:txBody>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914400" fontAlgn="auto">
              <a:spcBef>
                <a:spcPts val="0"/>
              </a:spcBef>
              <a:spcAft>
                <a:spcPts val="0"/>
              </a:spcAft>
              <a:defRPr/>
            </a:pPr>
            <a:r>
              <a:rPr lang="zh-CN" altLang="en-US" sz="2400" kern="0" dirty="0" smtClean="0">
                <a:latin typeface="微软雅黑" panose="020B0503020204020204" pitchFamily="34" charset="-122"/>
                <a:ea typeface="微软雅黑" panose="020B0503020204020204" pitchFamily="34" charset="-122"/>
              </a:rPr>
              <a:t>需求分析</a:t>
            </a:r>
            <a:r>
              <a:rPr lang="en-US" altLang="zh-CN" sz="2400" kern="0" dirty="0" smtClean="0">
                <a:latin typeface="微软雅黑" panose="020B0503020204020204" pitchFamily="34" charset="-122"/>
                <a:ea typeface="微软雅黑" panose="020B0503020204020204" pitchFamily="34" charset="-122"/>
              </a:rPr>
              <a:t>-</a:t>
            </a:r>
            <a:r>
              <a:rPr lang="zh-CN" altLang="en-US" sz="2400" kern="0" dirty="0" smtClean="0">
                <a:latin typeface="微软雅黑" panose="020B0503020204020204" pitchFamily="34" charset="-122"/>
                <a:ea typeface="微软雅黑" panose="020B0503020204020204" pitchFamily="34" charset="-122"/>
              </a:rPr>
              <a:t>详细分析</a:t>
            </a:r>
            <a:r>
              <a:rPr lang="en-US" altLang="zh-CN" sz="2400" kern="0" dirty="0" smtClean="0">
                <a:latin typeface="微软雅黑" panose="020B0503020204020204" pitchFamily="34" charset="-122"/>
                <a:ea typeface="微软雅黑" panose="020B0503020204020204" pitchFamily="34" charset="-122"/>
              </a:rPr>
              <a:t>-</a:t>
            </a:r>
            <a:r>
              <a:rPr lang="zh-CN" altLang="en-US" sz="2400" kern="0" dirty="0" smtClean="0">
                <a:latin typeface="微软雅黑" panose="020B0503020204020204" pitchFamily="34" charset="-122"/>
                <a:ea typeface="微软雅黑" panose="020B0503020204020204" pitchFamily="34" charset="-122"/>
              </a:rPr>
              <a:t>拆分出维度和度量</a:t>
            </a:r>
            <a:endParaRPr lang="zh-CN" altLang="en-US" sz="2400" kern="0" dirty="0">
              <a:latin typeface="微软雅黑" panose="020B0503020204020204" pitchFamily="34" charset="-122"/>
              <a:ea typeface="微软雅黑" panose="020B0503020204020204" pitchFamily="34" charset="-122"/>
            </a:endParaRPr>
          </a:p>
        </p:txBody>
      </p:sp>
      <p:sp>
        <p:nvSpPr>
          <p:cNvPr id="4" name="内容占位符 1"/>
          <p:cNvSpPr txBox="1">
            <a:spLocks/>
          </p:cNvSpPr>
          <p:nvPr/>
        </p:nvSpPr>
        <p:spPr>
          <a:xfrm>
            <a:off x="609759" y="1152865"/>
            <a:ext cx="10975658" cy="1268817"/>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defTabSz="1026399">
              <a:lnSpc>
                <a:spcPct val="125000"/>
              </a:lnSpc>
            </a:pPr>
            <a:r>
              <a:rPr lang="zh-CN" altLang="en-US" sz="1600" b="0" kern="0" dirty="0" smtClean="0">
                <a:latin typeface="微软雅黑" panose="020B0503020204020204" pitchFamily="34" charset="-122"/>
                <a:ea typeface="微软雅黑" panose="020B0503020204020204" pitchFamily="34" charset="-122"/>
              </a:rPr>
              <a:t>对需求（本次需求分析范围为已收集到</a:t>
            </a:r>
            <a:r>
              <a:rPr lang="en-US" altLang="zh-CN" sz="1600" b="0" kern="0" dirty="0" smtClean="0">
                <a:latin typeface="微软雅黑" panose="020B0503020204020204" pitchFamily="34" charset="-122"/>
                <a:ea typeface="微软雅黑" panose="020B0503020204020204" pitchFamily="34" charset="-122"/>
              </a:rPr>
              <a:t>80</a:t>
            </a:r>
            <a:r>
              <a:rPr lang="zh-CN" altLang="en-US" sz="1600" b="0" kern="0" dirty="0" smtClean="0">
                <a:latin typeface="微软雅黑" panose="020B0503020204020204" pitchFamily="34" charset="-122"/>
                <a:ea typeface="微软雅黑" panose="020B0503020204020204" pitchFamily="34" charset="-122"/>
              </a:rPr>
              <a:t>张报表）进行详细分析，按照维度模型设计方法分析出</a:t>
            </a:r>
            <a:r>
              <a:rPr lang="zh-CN" altLang="en-US" sz="1600" b="0" kern="0" dirty="0" smtClean="0">
                <a:solidFill>
                  <a:srgbClr val="FF0000"/>
                </a:solidFill>
                <a:latin typeface="微软雅黑" panose="020B0503020204020204" pitchFamily="34" charset="-122"/>
                <a:ea typeface="微软雅黑" panose="020B0503020204020204" pitchFamily="34" charset="-122"/>
              </a:rPr>
              <a:t>维度</a:t>
            </a:r>
            <a:r>
              <a:rPr lang="zh-CN" altLang="en-US" sz="1600" b="0" kern="0" dirty="0" smtClean="0">
                <a:latin typeface="微软雅黑" panose="020B0503020204020204" pitchFamily="34" charset="-122"/>
                <a:ea typeface="微软雅黑" panose="020B0503020204020204" pitchFamily="34" charset="-122"/>
              </a:rPr>
              <a:t>和</a:t>
            </a:r>
            <a:r>
              <a:rPr lang="zh-CN" altLang="en-US" sz="1600" b="0" kern="0" dirty="0" smtClean="0">
                <a:solidFill>
                  <a:srgbClr val="FF0000"/>
                </a:solidFill>
                <a:latin typeface="微软雅黑" panose="020B0503020204020204" pitchFamily="34" charset="-122"/>
                <a:ea typeface="微软雅黑" panose="020B0503020204020204" pitchFamily="34" charset="-122"/>
              </a:rPr>
              <a:t>度量</a:t>
            </a:r>
            <a:r>
              <a:rPr lang="zh-CN" altLang="en-US" sz="1600" b="0" kern="0" dirty="0" smtClean="0">
                <a:latin typeface="微软雅黑" panose="020B0503020204020204" pitchFamily="34" charset="-122"/>
                <a:ea typeface="微软雅黑" panose="020B0503020204020204" pitchFamily="34" charset="-122"/>
              </a:rPr>
              <a:t>。</a:t>
            </a:r>
            <a:endParaRPr lang="en-US" altLang="zh-CN" sz="1600" b="0" kern="0" dirty="0" smtClean="0">
              <a:latin typeface="微软雅黑" panose="020B0503020204020204" pitchFamily="34" charset="-122"/>
              <a:ea typeface="微软雅黑" panose="020B0503020204020204" pitchFamily="34" charset="-122"/>
            </a:endParaRPr>
          </a:p>
          <a:p>
            <a:pPr lvl="1" defTabSz="1026399">
              <a:lnSpc>
                <a:spcPct val="125000"/>
              </a:lnSpc>
            </a:pPr>
            <a:r>
              <a:rPr lang="zh-CN" altLang="en-US" sz="1600" dirty="0" smtClean="0">
                <a:solidFill>
                  <a:srgbClr val="FF0000"/>
                </a:solidFill>
                <a:latin typeface="微软雅黑" panose="020B0503020204020204" pitchFamily="34" charset="-122"/>
                <a:ea typeface="微软雅黑" panose="020B0503020204020204" pitchFamily="34" charset="-122"/>
              </a:rPr>
              <a:t>维度</a:t>
            </a:r>
            <a:r>
              <a:rPr lang="zh-CN" altLang="en-US" sz="1600" dirty="0">
                <a:latin typeface="微软雅黑" panose="020B0503020204020204" pitchFamily="34" charset="-122"/>
                <a:ea typeface="微软雅黑" panose="020B0503020204020204" pitchFamily="34" charset="-122"/>
              </a:rPr>
              <a:t>：用于描述度量的上下文，例如交易发生地点、时间、费用项目、业务类别等；</a:t>
            </a:r>
            <a:endParaRPr lang="en-US" altLang="zh-CN" sz="1600" dirty="0" smtClean="0">
              <a:latin typeface="微软雅黑" panose="020B0503020204020204" pitchFamily="34" charset="-122"/>
              <a:ea typeface="微软雅黑" panose="020B0503020204020204" pitchFamily="34" charset="-122"/>
            </a:endParaRPr>
          </a:p>
          <a:p>
            <a:pPr lvl="1" defTabSz="1026399">
              <a:lnSpc>
                <a:spcPct val="125000"/>
              </a:lnSpc>
            </a:pPr>
            <a:r>
              <a:rPr lang="zh-CN" altLang="en-US" sz="1600" dirty="0" smtClean="0">
                <a:solidFill>
                  <a:srgbClr val="FF0000"/>
                </a:solidFill>
                <a:latin typeface="微软雅黑" panose="020B0503020204020204" pitchFamily="34" charset="-122"/>
                <a:ea typeface="微软雅黑" panose="020B0503020204020204" pitchFamily="34" charset="-122"/>
              </a:rPr>
              <a:t>度量</a:t>
            </a:r>
            <a:r>
              <a:rPr lang="zh-CN" altLang="en-US" sz="1600" dirty="0" smtClean="0">
                <a:latin typeface="微软雅黑" panose="020B0503020204020204" pitchFamily="34" charset="-122"/>
                <a:ea typeface="微软雅黑" panose="020B0503020204020204" pitchFamily="34" charset="-122"/>
              </a:rPr>
              <a:t>：用于评价业务状况的数值型数据，又可称为“事实”。</a:t>
            </a:r>
            <a:endParaRPr lang="en-US" altLang="zh-CN" sz="1600" dirty="0" smtClean="0">
              <a:latin typeface="微软雅黑" panose="020B0503020204020204" pitchFamily="34" charset="-122"/>
              <a:ea typeface="微软雅黑" panose="020B0503020204020204" pitchFamily="34" charset="-122"/>
            </a:endParaRPr>
          </a:p>
          <a:p>
            <a:pPr defTabSz="1026399">
              <a:lnSpc>
                <a:spcPct val="125000"/>
              </a:lnSpc>
            </a:pPr>
            <a:endParaRPr lang="en-US" altLang="zh-CN" sz="1600" b="0" kern="0" dirty="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1604539201"/>
              </p:ext>
            </p:extLst>
          </p:nvPr>
        </p:nvGraphicFramePr>
        <p:xfrm>
          <a:off x="609759" y="2565698"/>
          <a:ext cx="11320476" cy="2885760"/>
        </p:xfrm>
        <a:graphic>
          <a:graphicData uri="http://schemas.openxmlformats.org/drawingml/2006/table">
            <a:tbl>
              <a:tblPr firstRow="1" bandRow="1">
                <a:tableStyleId>{5C22544A-7EE6-4342-B048-85BDC9FD1C3A}</a:tableStyleId>
              </a:tblPr>
              <a:tblGrid>
                <a:gridCol w="2635749"/>
                <a:gridCol w="1326293"/>
                <a:gridCol w="1326293"/>
                <a:gridCol w="1326293"/>
                <a:gridCol w="1326293"/>
                <a:gridCol w="3379555"/>
              </a:tblGrid>
              <a:tr h="323600">
                <a:tc>
                  <a:txBody>
                    <a:bodyP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应用指标</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业务分类</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业务过程</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分析对象</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度量</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维度</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tc>
              </a:tr>
              <a:tr h="504000">
                <a:tc>
                  <a:txBody>
                    <a:bodyPr/>
                    <a:lstStyle/>
                    <a:p>
                      <a:pPr algn="l" fontAlgn="ctr"/>
                      <a:r>
                        <a:rPr lang="zh-CN" altLang="en-US" sz="1600" u="none" strike="noStrike" dirty="0" smtClean="0">
                          <a:effectLst/>
                          <a:latin typeface="微软雅黑" panose="020B0503020204020204" pitchFamily="34" charset="-122"/>
                          <a:ea typeface="微软雅黑" panose="020B0503020204020204" pitchFamily="34" charset="-122"/>
                        </a:rPr>
                        <a:t>新活跃设备</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anose="020B0503020204020204" pitchFamily="34" charset="-122"/>
                          <a:ea typeface="微软雅黑" panose="020B0503020204020204" pitchFamily="34" charset="-122"/>
                        </a:rPr>
                        <a:t>全业务</a:t>
                      </a: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设备使用</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设备</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设备</a:t>
                      </a:r>
                      <a:r>
                        <a:rPr lang="zh-CN" altLang="en-US" sz="1600" dirty="0" smtClean="0">
                          <a:latin typeface="微软雅黑" panose="020B0503020204020204" pitchFamily="34" charset="-122"/>
                          <a:ea typeface="微软雅黑" panose="020B0503020204020204" pitchFamily="34" charset="-122"/>
                        </a:rPr>
                        <a:t>数</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首次活跃</a:t>
                      </a:r>
                      <a:r>
                        <a:rPr lang="zh-CN" altLang="en-US" sz="1600" dirty="0" smtClean="0">
                          <a:latin typeface="微软雅黑" panose="020B0503020204020204" pitchFamily="34" charset="-122"/>
                          <a:ea typeface="微软雅黑" panose="020B0503020204020204" pitchFamily="34" charset="-122"/>
                        </a:rPr>
                        <a:t>日期</a:t>
                      </a:r>
                      <a:endParaRPr lang="zh-CN" altLang="en-US" sz="1600" dirty="0">
                        <a:latin typeface="微软雅黑" panose="020B0503020204020204" pitchFamily="34" charset="-122"/>
                        <a:ea typeface="微软雅黑" panose="020B0503020204020204" pitchFamily="34" charset="-122"/>
                      </a:endParaRPr>
                    </a:p>
                  </a:txBody>
                  <a:tcPr anchor="ctr"/>
                </a:tc>
              </a:tr>
              <a:tr h="504000">
                <a:tc>
                  <a:txBody>
                    <a:bodyPr/>
                    <a:lstStyle/>
                    <a:p>
                      <a:pPr algn="l" fontAlgn="ctr"/>
                      <a:r>
                        <a:rPr lang="zh-CN" altLang="en-US" sz="1600" u="none" strike="noStrike" dirty="0" smtClean="0">
                          <a:effectLst/>
                          <a:latin typeface="微软雅黑" panose="020B0503020204020204" pitchFamily="34" charset="-122"/>
                          <a:ea typeface="微软雅黑" panose="020B0503020204020204" pitchFamily="34" charset="-122"/>
                        </a:rPr>
                        <a:t>设备业务日活</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全业务</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设备使用</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anose="020B0503020204020204" pitchFamily="34" charset="-122"/>
                          <a:ea typeface="微软雅黑" panose="020B0503020204020204" pitchFamily="34" charset="-122"/>
                        </a:rPr>
                        <a:t>设备</a:t>
                      </a: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设备</a:t>
                      </a:r>
                      <a:r>
                        <a:rPr lang="zh-CN" altLang="en-US" sz="1600" dirty="0" smtClean="0">
                          <a:latin typeface="微软雅黑" panose="020B0503020204020204" pitchFamily="34" charset="-122"/>
                          <a:ea typeface="微软雅黑" panose="020B0503020204020204" pitchFamily="34" charset="-122"/>
                        </a:rPr>
                        <a:t>数</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anose="020B0503020204020204" pitchFamily="34" charset="-122"/>
                          <a:ea typeface="微软雅黑" panose="020B0503020204020204" pitchFamily="34" charset="-122"/>
                        </a:rPr>
                        <a:t>活跃日期、业务编号</a:t>
                      </a:r>
                    </a:p>
                  </a:txBody>
                  <a:tcPr anchor="ctr"/>
                </a:tc>
              </a:tr>
              <a:tr h="504000">
                <a:tc>
                  <a:txBody>
                    <a:bodyPr/>
                    <a:lstStyle/>
                    <a:p>
                      <a:pPr algn="l" fontAlgn="ctr"/>
                      <a:r>
                        <a:rPr lang="zh-CN" altLang="en-US" sz="1600" u="none" strike="noStrike" dirty="0" smtClean="0">
                          <a:effectLst/>
                          <a:latin typeface="微软雅黑" panose="020B0503020204020204" pitchFamily="34" charset="-122"/>
                          <a:ea typeface="微软雅黑" panose="020B0503020204020204" pitchFamily="34" charset="-122"/>
                        </a:rPr>
                        <a:t>最高在线设备数</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全业务</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设备使用</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anose="020B0503020204020204" pitchFamily="34" charset="-122"/>
                          <a:ea typeface="微软雅黑" panose="020B0503020204020204" pitchFamily="34" charset="-122"/>
                        </a:rPr>
                        <a:t>设备</a:t>
                      </a: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设备</a:t>
                      </a:r>
                      <a:r>
                        <a:rPr lang="zh-CN" altLang="en-US" sz="1600" dirty="0" smtClean="0">
                          <a:latin typeface="微软雅黑" panose="020B0503020204020204" pitchFamily="34" charset="-122"/>
                          <a:ea typeface="微软雅黑" panose="020B0503020204020204" pitchFamily="34" charset="-122"/>
                        </a:rPr>
                        <a:t>数</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活跃日期</a:t>
                      </a:r>
                      <a:endParaRPr lang="zh-CN" altLang="en-US" sz="1600" dirty="0">
                        <a:latin typeface="微软雅黑" panose="020B0503020204020204" pitchFamily="34" charset="-122"/>
                        <a:ea typeface="微软雅黑" panose="020B0503020204020204" pitchFamily="34" charset="-122"/>
                      </a:endParaRPr>
                    </a:p>
                  </a:txBody>
                  <a:tcPr anchor="ctr"/>
                </a:tc>
              </a:tr>
              <a:tr h="504000">
                <a:tc>
                  <a:txBody>
                    <a:bodyPr/>
                    <a:lstStyle/>
                    <a:p>
                      <a:pPr algn="l" defTabSz="457291">
                        <a:defRPr/>
                      </a:pPr>
                      <a:r>
                        <a:rPr lang="en-US" altLang="zh-CN" sz="1600" dirty="0" err="1" smtClean="0">
                          <a:latin typeface="微软雅黑" panose="020B0503020204020204" pitchFamily="34" charset="-122"/>
                          <a:ea typeface="微软雅黑" panose="020B0503020204020204" pitchFamily="34" charset="-122"/>
                          <a:cs typeface="Arial" panose="020B0604020202020204" pitchFamily="34" charset="0"/>
                        </a:rPr>
                        <a:t>hicloud</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广告发送量</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营销</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en-US" altLang="zh-CN" sz="1600" dirty="0" smtClean="0">
                          <a:latin typeface="微软雅黑" panose="020B0503020204020204" pitchFamily="34" charset="-122"/>
                          <a:ea typeface="微软雅黑" panose="020B0503020204020204" pitchFamily="34" charset="-122"/>
                        </a:rPr>
                        <a:t>PUSH</a:t>
                      </a:r>
                      <a:r>
                        <a:rPr lang="zh-CN" altLang="en-US" sz="1600" dirty="0" smtClean="0">
                          <a:latin typeface="微软雅黑" panose="020B0503020204020204" pitchFamily="34" charset="-122"/>
                          <a:ea typeface="微软雅黑" panose="020B0503020204020204" pitchFamily="34" charset="-122"/>
                        </a:rPr>
                        <a:t>营销</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业务</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发送</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量</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广告渠道</a:t>
                      </a:r>
                      <a:r>
                        <a:rPr lang="zh-CN" altLang="en-US" sz="1600" dirty="0" smtClean="0">
                          <a:latin typeface="微软雅黑" panose="020B0503020204020204" pitchFamily="34" charset="-122"/>
                          <a:ea typeface="微软雅黑" panose="020B0503020204020204" pitchFamily="34" charset="-122"/>
                        </a:rPr>
                        <a:t>（</a:t>
                      </a:r>
                      <a:r>
                        <a:rPr lang="en-US" altLang="zh-CN" sz="1600" dirty="0" err="1" smtClean="0">
                          <a:latin typeface="微软雅黑" panose="020B0503020204020204" pitchFamily="34" charset="-122"/>
                          <a:ea typeface="微软雅黑" panose="020B0503020204020204" pitchFamily="34" charset="-122"/>
                          <a:cs typeface="Arial" panose="020B0604020202020204" pitchFamily="34" charset="0"/>
                        </a:rPr>
                        <a:t>hicloud</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latin typeface="微软雅黑" panose="020B0503020204020204" pitchFamily="34" charset="-122"/>
                          <a:ea typeface="微软雅黑" panose="020B0503020204020204" pitchFamily="34" charset="-122"/>
                          <a:cs typeface="Arial" panose="020B0604020202020204" pitchFamily="34" charset="0"/>
                        </a:rPr>
                        <a:t>push</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等）</a:t>
                      </a:r>
                      <a:endParaRPr lang="zh-CN" altLang="en-US" sz="1600" dirty="0">
                        <a:latin typeface="微软雅黑" panose="020B0503020204020204" pitchFamily="34" charset="-122"/>
                        <a:ea typeface="微软雅黑" panose="020B0503020204020204" pitchFamily="34" charset="-122"/>
                      </a:endParaRPr>
                    </a:p>
                  </a:txBody>
                  <a:tcPr anchor="ctr"/>
                </a:tc>
              </a:tr>
              <a:tr h="504000">
                <a:tc>
                  <a:txBody>
                    <a:bodyPr/>
                    <a:lstStyle/>
                    <a:p>
                      <a:pPr algn="l"/>
                      <a:r>
                        <a:rPr lang="en-US" altLang="zh-CN" sz="1600" dirty="0" smtClean="0">
                          <a:latin typeface="微软雅黑" panose="020B0503020204020204" pitchFamily="34" charset="-122"/>
                          <a:ea typeface="微软雅黑" panose="020B0503020204020204" pitchFamily="34" charset="-122"/>
                        </a:rPr>
                        <a:t>push</a:t>
                      </a:r>
                      <a:r>
                        <a:rPr lang="zh-CN" altLang="en-US" sz="1600" dirty="0" smtClean="0">
                          <a:latin typeface="微软雅黑" panose="020B0503020204020204" pitchFamily="34" charset="-122"/>
                          <a:ea typeface="微软雅黑" panose="020B0503020204020204" pitchFamily="34" charset="-122"/>
                        </a:rPr>
                        <a:t>广告发送量</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营销</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en-US" altLang="zh-CN" sz="1600" dirty="0" smtClean="0">
                          <a:latin typeface="微软雅黑" panose="020B0503020204020204" pitchFamily="34" charset="-122"/>
                          <a:ea typeface="微软雅黑" panose="020B0503020204020204" pitchFamily="34" charset="-122"/>
                        </a:rPr>
                        <a:t>PUSH</a:t>
                      </a:r>
                      <a:r>
                        <a:rPr lang="zh-CN" altLang="en-US" sz="1600" dirty="0" smtClean="0">
                          <a:latin typeface="微软雅黑" panose="020B0503020204020204" pitchFamily="34" charset="-122"/>
                          <a:ea typeface="微软雅黑" panose="020B0503020204020204" pitchFamily="34" charset="-122"/>
                        </a:rPr>
                        <a:t>营销</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业务</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发送</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量</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anose="020B0503020204020204" pitchFamily="34" charset="-122"/>
                          <a:ea typeface="微软雅黑" panose="020B0503020204020204" pitchFamily="34" charset="-122"/>
                        </a:rPr>
                        <a:t>广告渠道（</a:t>
                      </a:r>
                      <a:r>
                        <a:rPr lang="en-US" altLang="zh-CN" sz="1600" dirty="0" err="1" smtClean="0">
                          <a:latin typeface="微软雅黑" panose="020B0503020204020204" pitchFamily="34" charset="-122"/>
                          <a:ea typeface="微软雅黑" panose="020B0503020204020204" pitchFamily="34" charset="-122"/>
                          <a:cs typeface="Arial" panose="020B0604020202020204" pitchFamily="34" charset="0"/>
                        </a:rPr>
                        <a:t>hicloud</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smtClean="0">
                          <a:latin typeface="微软雅黑" panose="020B0503020204020204" pitchFamily="34" charset="-122"/>
                          <a:ea typeface="微软雅黑" panose="020B0503020204020204" pitchFamily="34" charset="-122"/>
                          <a:cs typeface="Arial" panose="020B0604020202020204" pitchFamily="34" charset="0"/>
                        </a:rPr>
                        <a:t>push</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等）</a:t>
                      </a:r>
                      <a:endParaRPr lang="zh-CN" altLang="en-US" sz="1600" dirty="0">
                        <a:latin typeface="微软雅黑" panose="020B0503020204020204" pitchFamily="34" charset="-122"/>
                        <a:ea typeface="微软雅黑" panose="020B0503020204020204" pitchFamily="34" charset="-122"/>
                      </a:endParaRPr>
                    </a:p>
                  </a:txBody>
                  <a:tcPr anchor="ctr"/>
                </a:tc>
              </a:tr>
            </a:tbl>
          </a:graphicData>
        </a:graphic>
      </p:graphicFrame>
      <p:sp>
        <p:nvSpPr>
          <p:cNvPr id="8" name="TextBox 4"/>
          <p:cNvSpPr txBox="1"/>
          <p:nvPr/>
        </p:nvSpPr>
        <p:spPr>
          <a:xfrm>
            <a:off x="625643" y="5959501"/>
            <a:ext cx="5910592" cy="307777"/>
          </a:xfrm>
          <a:prstGeom prst="rect">
            <a:avLst/>
          </a:prstGeom>
          <a:noFill/>
        </p:spPr>
        <p:txBody>
          <a:bodyPr wrap="none" rtlCol="0">
            <a:spAutoFit/>
          </a:bodyPr>
          <a:lstStyle/>
          <a:p>
            <a:pPr>
              <a:buNone/>
            </a:pPr>
            <a:r>
              <a:rPr lang="zh-CN" altLang="en-US" sz="1400" b="0" i="1" dirty="0" smtClean="0">
                <a:latin typeface="微软雅黑" panose="020B0503020204020204" pitchFamily="34" charset="-122"/>
                <a:ea typeface="微软雅黑" panose="020B0503020204020204" pitchFamily="34" charset="-122"/>
              </a:rPr>
              <a:t>需求分析详细见</a:t>
            </a:r>
            <a:r>
              <a:rPr lang="en-US" altLang="zh-CN" sz="1400" b="0" i="1" dirty="0" smtClean="0">
                <a:latin typeface="微软雅黑" panose="020B0503020204020204" pitchFamily="34" charset="-122"/>
                <a:ea typeface="微软雅黑" panose="020B0503020204020204" pitchFamily="34" charset="-122"/>
              </a:rPr>
              <a:t>《</a:t>
            </a:r>
            <a:r>
              <a:rPr lang="zh-CN" altLang="en-US" sz="1400" i="1" dirty="0">
                <a:latin typeface="微软雅黑" panose="020B0503020204020204" pitchFamily="34" charset="-122"/>
                <a:ea typeface="微软雅黑" panose="020B0503020204020204" pitchFamily="34" charset="-122"/>
              </a:rPr>
              <a:t>汇总层模型设计</a:t>
            </a:r>
            <a:r>
              <a:rPr lang="en-US" altLang="zh-CN" sz="1400" i="1" dirty="0">
                <a:latin typeface="微软雅黑" panose="020B0503020204020204" pitchFamily="34" charset="-122"/>
                <a:ea typeface="微软雅黑" panose="020B0503020204020204" pitchFamily="34" charset="-122"/>
              </a:rPr>
              <a:t>-</a:t>
            </a:r>
            <a:r>
              <a:rPr lang="zh-CN" altLang="en-US" sz="1400" i="1" dirty="0">
                <a:latin typeface="微软雅黑" panose="020B0503020204020204" pitchFamily="34" charset="-122"/>
                <a:ea typeface="微软雅黑" panose="020B0503020204020204" pitchFamily="34" charset="-122"/>
              </a:rPr>
              <a:t>整体规划与</a:t>
            </a:r>
            <a:r>
              <a:rPr lang="zh-CN" altLang="en-US" sz="1400" i="1" dirty="0" smtClean="0">
                <a:latin typeface="微软雅黑" panose="020B0503020204020204" pitchFamily="34" charset="-122"/>
                <a:ea typeface="微软雅黑" panose="020B0503020204020204" pitchFamily="34" charset="-122"/>
              </a:rPr>
              <a:t>计划</a:t>
            </a:r>
            <a:r>
              <a:rPr lang="en-US" altLang="zh-CN" sz="1400" i="1" dirty="0">
                <a:latin typeface="微软雅黑" panose="020B0503020204020204" pitchFamily="34" charset="-122"/>
                <a:ea typeface="微软雅黑" panose="020B0503020204020204" pitchFamily="34" charset="-122"/>
              </a:rPr>
              <a:t>》-《1-2-</a:t>
            </a:r>
            <a:r>
              <a:rPr lang="zh-CN" altLang="en-US" sz="1400" i="1" dirty="0">
                <a:latin typeface="微软雅黑" panose="020B0503020204020204" pitchFamily="34" charset="-122"/>
                <a:ea typeface="微软雅黑" panose="020B0503020204020204" pitchFamily="34" charset="-122"/>
              </a:rPr>
              <a:t>需求拆分</a:t>
            </a:r>
            <a:r>
              <a:rPr lang="en-US" altLang="zh-CN" sz="1400" b="0" i="1" dirty="0" smtClean="0">
                <a:latin typeface="微软雅黑" panose="020B0503020204020204" pitchFamily="34" charset="-122"/>
                <a:ea typeface="微软雅黑" panose="020B0503020204020204" pitchFamily="34" charset="-122"/>
              </a:rPr>
              <a:t>》</a:t>
            </a:r>
            <a:endParaRPr lang="zh-CN" altLang="en-US" sz="1400" b="0" i="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968650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latin typeface="微软雅黑" panose="020B0503020204020204" pitchFamily="34" charset="-122"/>
              <a:ea typeface="微软雅黑" panose="020B0503020204020204" pitchFamily="34" charset="-122"/>
            </a:endParaRPr>
          </a:p>
        </p:txBody>
      </p:sp>
      <p:sp>
        <p:nvSpPr>
          <p:cNvPr id="3" name="标题 3"/>
          <p:cNvSpPr txBox="1">
            <a:spLocks/>
          </p:cNvSpPr>
          <p:nvPr/>
        </p:nvSpPr>
        <p:spPr>
          <a:xfrm>
            <a:off x="609759" y="398026"/>
            <a:ext cx="10975658" cy="516586"/>
          </a:xfrm>
          <a:prstGeom prst="rect">
            <a:avLst/>
          </a:prstGeom>
        </p:spPr>
        <p:txBody>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914400" fontAlgn="auto">
              <a:spcBef>
                <a:spcPts val="0"/>
              </a:spcBef>
              <a:spcAft>
                <a:spcPts val="0"/>
              </a:spcAft>
              <a:defRPr/>
            </a:pPr>
            <a:r>
              <a:rPr lang="zh-CN" altLang="en-US" sz="2400" kern="0" dirty="0" smtClean="0">
                <a:latin typeface="微软雅黑" panose="020B0503020204020204" pitchFamily="34" charset="-122"/>
                <a:ea typeface="微软雅黑" panose="020B0503020204020204" pitchFamily="34" charset="-122"/>
              </a:rPr>
              <a:t>数据分析</a:t>
            </a:r>
            <a:r>
              <a:rPr lang="en-US" altLang="zh-CN" sz="2400" kern="0" dirty="0" smtClean="0">
                <a:latin typeface="微软雅黑" panose="020B0503020204020204" pitchFamily="34" charset="-122"/>
                <a:ea typeface="微软雅黑" panose="020B0503020204020204" pitchFamily="34" charset="-122"/>
              </a:rPr>
              <a:t>-</a:t>
            </a:r>
            <a:r>
              <a:rPr lang="zh-CN" altLang="en-US" sz="2400" kern="0" dirty="0" smtClean="0">
                <a:latin typeface="微软雅黑" panose="020B0503020204020204" pitchFamily="34" charset="-122"/>
                <a:ea typeface="微软雅黑" panose="020B0503020204020204" pitchFamily="34" charset="-122"/>
              </a:rPr>
              <a:t>数据来源分析</a:t>
            </a:r>
            <a:r>
              <a:rPr lang="en-US" altLang="zh-CN" sz="2400" kern="0" dirty="0" smtClean="0">
                <a:latin typeface="微软雅黑" panose="020B0503020204020204" pitchFamily="34" charset="-122"/>
                <a:ea typeface="微软雅黑" panose="020B0503020204020204" pitchFamily="34" charset="-122"/>
              </a:rPr>
              <a:t>-</a:t>
            </a:r>
            <a:r>
              <a:rPr lang="zh-CN" altLang="en-US" sz="2400" kern="0" dirty="0" smtClean="0">
                <a:latin typeface="微软雅黑" panose="020B0503020204020204" pitchFamily="34" charset="-122"/>
                <a:ea typeface="微软雅黑" panose="020B0503020204020204" pitchFamily="34" charset="-122"/>
              </a:rPr>
              <a:t>确定涉及的数据范围并理解数据源模型</a:t>
            </a:r>
            <a:endParaRPr lang="zh-CN" altLang="en-US" sz="2400" kern="0" dirty="0">
              <a:latin typeface="微软雅黑" panose="020B0503020204020204" pitchFamily="34" charset="-122"/>
              <a:ea typeface="微软雅黑" panose="020B0503020204020204" pitchFamily="34" charset="-122"/>
            </a:endParaRPr>
          </a:p>
        </p:txBody>
      </p:sp>
      <p:sp>
        <p:nvSpPr>
          <p:cNvPr id="4" name="矩形 3"/>
          <p:cNvSpPr/>
          <p:nvPr/>
        </p:nvSpPr>
        <p:spPr>
          <a:xfrm>
            <a:off x="6166036" y="2065721"/>
            <a:ext cx="1972015" cy="338554"/>
          </a:xfrm>
          <a:prstGeom prst="rect">
            <a:avLst/>
          </a:prstGeom>
          <a:solidFill>
            <a:schemeClr val="accent1">
              <a:lumMod val="20000"/>
              <a:lumOff val="80000"/>
            </a:schemeClr>
          </a:solidFill>
          <a:ln>
            <a:solidFill>
              <a:schemeClr val="accent2"/>
            </a:solidFill>
          </a:ln>
        </p:spPr>
        <p:txBody>
          <a:bodyPr wrap="none">
            <a:spAutoFit/>
          </a:bodyPr>
          <a:lstStyle/>
          <a:p>
            <a:r>
              <a:rPr lang="zh-CN" altLang="en-US" sz="1600" dirty="0">
                <a:latin typeface="微软雅黑" panose="020B0503020204020204" pitchFamily="34" charset="-122"/>
                <a:ea typeface="微软雅黑" panose="020B0503020204020204" pitchFamily="34" charset="-122"/>
              </a:rPr>
              <a:t>画像PUSH营销任务</a:t>
            </a:r>
          </a:p>
        </p:txBody>
      </p:sp>
      <p:sp>
        <p:nvSpPr>
          <p:cNvPr id="5" name="矩形 4"/>
          <p:cNvSpPr/>
          <p:nvPr/>
        </p:nvSpPr>
        <p:spPr>
          <a:xfrm>
            <a:off x="8404552" y="2281745"/>
            <a:ext cx="1005403" cy="338554"/>
          </a:xfrm>
          <a:prstGeom prst="rect">
            <a:avLst/>
          </a:prstGeom>
          <a:solidFill>
            <a:schemeClr val="accent1">
              <a:lumMod val="20000"/>
              <a:lumOff val="80000"/>
            </a:schemeClr>
          </a:solidFill>
          <a:ln>
            <a:solidFill>
              <a:schemeClr val="accent2"/>
            </a:solidFill>
          </a:ln>
        </p:spPr>
        <p:txBody>
          <a:bodyPr wrap="none">
            <a:spAutoFit/>
          </a:bodyPr>
          <a:lstStyle/>
          <a:p>
            <a:r>
              <a:rPr lang="zh-CN" altLang="en-US" sz="1600" dirty="0">
                <a:latin typeface="微软雅黑" panose="020B0503020204020204" pitchFamily="34" charset="-122"/>
                <a:ea typeface="微软雅黑" panose="020B0503020204020204" pitchFamily="34" charset="-122"/>
              </a:rPr>
              <a:t>投放任务</a:t>
            </a:r>
          </a:p>
        </p:txBody>
      </p:sp>
      <p:sp>
        <p:nvSpPr>
          <p:cNvPr id="6" name="矩形 5"/>
          <p:cNvSpPr/>
          <p:nvPr/>
        </p:nvSpPr>
        <p:spPr>
          <a:xfrm>
            <a:off x="6166036" y="2556498"/>
            <a:ext cx="1972015" cy="338554"/>
          </a:xfrm>
          <a:prstGeom prst="rect">
            <a:avLst/>
          </a:prstGeom>
          <a:solidFill>
            <a:schemeClr val="accent1">
              <a:lumMod val="20000"/>
              <a:lumOff val="80000"/>
            </a:schemeClr>
          </a:solidFill>
          <a:ln>
            <a:solidFill>
              <a:schemeClr val="accent2"/>
            </a:solidFill>
          </a:ln>
        </p:spPr>
        <p:txBody>
          <a:bodyPr wrap="none">
            <a:spAutoFit/>
          </a:bodyPr>
          <a:lstStyle/>
          <a:p>
            <a:r>
              <a:rPr lang="zh-CN" altLang="en-US" sz="1600" dirty="0">
                <a:latin typeface="微软雅黑" panose="020B0503020204020204" pitchFamily="34" charset="-122"/>
                <a:ea typeface="微软雅黑" panose="020B0503020204020204" pitchFamily="34" charset="-122"/>
              </a:rPr>
              <a:t>PUSH营销任务素材</a:t>
            </a:r>
          </a:p>
        </p:txBody>
      </p:sp>
      <p:sp>
        <p:nvSpPr>
          <p:cNvPr id="7" name="矩形 6"/>
          <p:cNvSpPr/>
          <p:nvPr/>
        </p:nvSpPr>
        <p:spPr>
          <a:xfrm>
            <a:off x="6166036" y="3448167"/>
            <a:ext cx="1343638" cy="338554"/>
          </a:xfrm>
          <a:prstGeom prst="rect">
            <a:avLst/>
          </a:prstGeom>
          <a:solidFill>
            <a:schemeClr val="accent1">
              <a:lumMod val="20000"/>
              <a:lumOff val="80000"/>
            </a:schemeClr>
          </a:solidFill>
          <a:ln>
            <a:solidFill>
              <a:schemeClr val="accent2"/>
            </a:solidFill>
          </a:ln>
        </p:spPr>
        <p:txBody>
          <a:bodyPr wrap="none">
            <a:spAutoFit/>
          </a:bodyPr>
          <a:lstStyle/>
          <a:p>
            <a:r>
              <a:rPr lang="zh-CN" altLang="en-US" sz="1600" dirty="0">
                <a:latin typeface="微软雅黑" panose="020B0503020204020204" pitchFamily="34" charset="-122"/>
                <a:ea typeface="微软雅黑" panose="020B0503020204020204" pitchFamily="34" charset="-122"/>
              </a:rPr>
              <a:t>MC消息日志</a:t>
            </a:r>
          </a:p>
        </p:txBody>
      </p:sp>
      <p:sp>
        <p:nvSpPr>
          <p:cNvPr id="8" name="矩形 7"/>
          <p:cNvSpPr/>
          <p:nvPr/>
        </p:nvSpPr>
        <p:spPr>
          <a:xfrm>
            <a:off x="6166036" y="4315103"/>
            <a:ext cx="1394934" cy="338554"/>
          </a:xfrm>
          <a:prstGeom prst="rect">
            <a:avLst/>
          </a:prstGeom>
          <a:solidFill>
            <a:schemeClr val="accent1">
              <a:lumMod val="20000"/>
              <a:lumOff val="80000"/>
            </a:schemeClr>
          </a:solidFill>
          <a:ln>
            <a:solidFill>
              <a:schemeClr val="accent2"/>
            </a:solidFill>
          </a:ln>
        </p:spPr>
        <p:txBody>
          <a:bodyPr wrap="none">
            <a:spAutoFit/>
          </a:bodyPr>
          <a:lstStyle/>
          <a:p>
            <a:r>
              <a:rPr lang="zh-CN" altLang="en-US" sz="1600" dirty="0">
                <a:latin typeface="微软雅黑" panose="020B0503020204020204" pitchFamily="34" charset="-122"/>
                <a:ea typeface="微软雅黑" panose="020B0503020204020204" pitchFamily="34" charset="-122"/>
              </a:rPr>
              <a:t>BISDK自定义</a:t>
            </a:r>
          </a:p>
        </p:txBody>
      </p:sp>
      <p:sp>
        <p:nvSpPr>
          <p:cNvPr id="9" name="矩形 8"/>
          <p:cNvSpPr/>
          <p:nvPr/>
        </p:nvSpPr>
        <p:spPr>
          <a:xfrm>
            <a:off x="6166036" y="5180617"/>
            <a:ext cx="1826141" cy="338554"/>
          </a:xfrm>
          <a:prstGeom prst="rect">
            <a:avLst/>
          </a:prstGeom>
          <a:solidFill>
            <a:schemeClr val="accent1">
              <a:lumMod val="20000"/>
              <a:lumOff val="80000"/>
            </a:schemeClr>
          </a:solidFill>
          <a:ln>
            <a:solidFill>
              <a:schemeClr val="accent2"/>
            </a:solidFill>
          </a:ln>
        </p:spPr>
        <p:txBody>
          <a:bodyPr wrap="none">
            <a:spAutoFit/>
          </a:bodyPr>
          <a:lstStyle/>
          <a:p>
            <a:r>
              <a:rPr lang="zh-CN" altLang="en-US" sz="1600" dirty="0">
                <a:latin typeface="微软雅黑" panose="020B0503020204020204" pitchFamily="34" charset="-122"/>
                <a:ea typeface="微软雅黑" panose="020B0503020204020204" pitchFamily="34" charset="-122"/>
              </a:rPr>
              <a:t>应用市场操作日志</a:t>
            </a:r>
          </a:p>
        </p:txBody>
      </p:sp>
      <p:sp>
        <p:nvSpPr>
          <p:cNvPr id="10" name="内容占位符 1"/>
          <p:cNvSpPr txBox="1">
            <a:spLocks/>
          </p:cNvSpPr>
          <p:nvPr/>
        </p:nvSpPr>
        <p:spPr>
          <a:xfrm>
            <a:off x="609759" y="1152865"/>
            <a:ext cx="10975658" cy="738781"/>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defTabSz="1026399">
              <a:lnSpc>
                <a:spcPct val="125000"/>
              </a:lnSpc>
            </a:pPr>
            <a:r>
              <a:rPr lang="zh-CN" altLang="en-US" sz="1600" b="0" kern="0" dirty="0">
                <a:latin typeface="微软雅黑" panose="020B0503020204020204" pitchFamily="34" charset="-122"/>
                <a:ea typeface="微软雅黑" panose="020B0503020204020204" pitchFamily="34" charset="-122"/>
              </a:rPr>
              <a:t>针对业务过程，分析数据来源，并理解来源表的关系，并理解业务需求的统计</a:t>
            </a:r>
            <a:r>
              <a:rPr lang="zh-CN" altLang="en-US" sz="1600" b="0" kern="0" dirty="0" smtClean="0">
                <a:latin typeface="微软雅黑" panose="020B0503020204020204" pitchFamily="34" charset="-122"/>
                <a:ea typeface="微软雅黑" panose="020B0503020204020204" pitchFamily="34" charset="-122"/>
              </a:rPr>
              <a:t>口径</a:t>
            </a:r>
            <a:r>
              <a:rPr lang="zh-CN" altLang="en-US" sz="1600" b="0" kern="0" dirty="0" smtClean="0">
                <a:latin typeface="微软雅黑" panose="020B0503020204020204" pitchFamily="34" charset="-122"/>
                <a:ea typeface="微软雅黑" panose="020B0503020204020204" pitchFamily="34" charset="-122"/>
              </a:rPr>
              <a:t>。例如，设备使用涉及</a:t>
            </a:r>
            <a:r>
              <a:rPr lang="en-US" altLang="zh-CN" sz="1600" b="0" kern="0" dirty="0" smtClean="0">
                <a:latin typeface="微软雅黑" panose="020B0503020204020204" pitchFamily="34" charset="-122"/>
                <a:ea typeface="微软雅黑" panose="020B0503020204020204" pitchFamily="34" charset="-122"/>
              </a:rPr>
              <a:t>5</a:t>
            </a:r>
            <a:r>
              <a:rPr lang="zh-CN" altLang="en-US" sz="1600" b="0" kern="0" dirty="0" smtClean="0">
                <a:latin typeface="微软雅黑" panose="020B0503020204020204" pitchFamily="34" charset="-122"/>
                <a:ea typeface="微软雅黑" panose="020B0503020204020204" pitchFamily="34" charset="-122"/>
              </a:rPr>
              <a:t>大类共计</a:t>
            </a:r>
            <a:r>
              <a:rPr lang="en-US" altLang="zh-CN" sz="1600" b="0" kern="0" dirty="0" smtClean="0">
                <a:latin typeface="微软雅黑" panose="020B0503020204020204" pitchFamily="34" charset="-122"/>
                <a:ea typeface="微软雅黑" panose="020B0503020204020204" pitchFamily="34" charset="-122"/>
              </a:rPr>
              <a:t>22</a:t>
            </a:r>
            <a:r>
              <a:rPr lang="zh-CN" altLang="en-US" sz="1600" b="0" kern="0" dirty="0" smtClean="0">
                <a:latin typeface="微软雅黑" panose="020B0503020204020204" pitchFamily="34" charset="-122"/>
                <a:ea typeface="微软雅黑" panose="020B0503020204020204" pitchFamily="34" charset="-122"/>
              </a:rPr>
              <a:t>张表；</a:t>
            </a:r>
            <a:r>
              <a:rPr lang="en-US" altLang="zh-CN" sz="1600" b="0" kern="0" dirty="0" smtClean="0">
                <a:latin typeface="微软雅黑" panose="020B0503020204020204" pitchFamily="34" charset="-122"/>
                <a:ea typeface="微软雅黑" panose="020B0503020204020204" pitchFamily="34" charset="-122"/>
              </a:rPr>
              <a:t>PUSH</a:t>
            </a:r>
            <a:r>
              <a:rPr lang="zh-CN" altLang="en-US" sz="1600" b="0" kern="0" dirty="0" smtClean="0">
                <a:latin typeface="微软雅黑" panose="020B0503020204020204" pitchFamily="34" charset="-122"/>
                <a:ea typeface="微软雅黑" panose="020B0503020204020204" pitchFamily="34" charset="-122"/>
              </a:rPr>
              <a:t>营销过程涉及</a:t>
            </a:r>
            <a:r>
              <a:rPr lang="en-US" altLang="zh-CN" sz="1600" b="0" kern="0" dirty="0" smtClean="0">
                <a:latin typeface="微软雅黑" panose="020B0503020204020204" pitchFamily="34" charset="-122"/>
                <a:ea typeface="微软雅黑" panose="020B0503020204020204" pitchFamily="34" charset="-122"/>
              </a:rPr>
              <a:t>4</a:t>
            </a:r>
            <a:r>
              <a:rPr lang="zh-CN" altLang="en-US" sz="1600" b="0" kern="0" dirty="0" smtClean="0">
                <a:latin typeface="微软雅黑" panose="020B0503020204020204" pitchFamily="34" charset="-122"/>
                <a:ea typeface="微软雅黑" panose="020B0503020204020204" pitchFamily="34" charset="-122"/>
              </a:rPr>
              <a:t>个环节共计</a:t>
            </a:r>
            <a:r>
              <a:rPr lang="en-US" altLang="zh-CN" sz="1600" b="0" kern="0" dirty="0" smtClean="0">
                <a:latin typeface="微软雅黑" panose="020B0503020204020204" pitchFamily="34" charset="-122"/>
                <a:ea typeface="微软雅黑" panose="020B0503020204020204" pitchFamily="34" charset="-122"/>
              </a:rPr>
              <a:t>6</a:t>
            </a:r>
            <a:r>
              <a:rPr lang="zh-CN" altLang="en-US" sz="1600" b="0" kern="0" dirty="0" smtClean="0">
                <a:latin typeface="微软雅黑" panose="020B0503020204020204" pitchFamily="34" charset="-122"/>
                <a:ea typeface="微软雅黑" panose="020B0503020204020204" pitchFamily="34" charset="-122"/>
              </a:rPr>
              <a:t>张表。</a:t>
            </a:r>
            <a:endParaRPr lang="en-US" altLang="zh-CN" sz="1600" b="0" kern="0" dirty="0">
              <a:latin typeface="微软雅黑" panose="020B0503020204020204" pitchFamily="34" charset="-122"/>
              <a:ea typeface="微软雅黑" panose="020B0503020204020204" pitchFamily="34" charset="-122"/>
            </a:endParaRPr>
          </a:p>
        </p:txBody>
      </p:sp>
      <p:sp>
        <p:nvSpPr>
          <p:cNvPr id="11" name="矩形 10"/>
          <p:cNvSpPr/>
          <p:nvPr/>
        </p:nvSpPr>
        <p:spPr>
          <a:xfrm>
            <a:off x="264939" y="3282339"/>
            <a:ext cx="1080000"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微软雅黑" panose="020B0503020204020204" pitchFamily="34" charset="-122"/>
                <a:ea typeface="微软雅黑" panose="020B0503020204020204" pitchFamily="34" charset="-122"/>
                <a:cs typeface="Arial" panose="020B0604020202020204" pitchFamily="34" charset="0"/>
              </a:rPr>
              <a:t>设备</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使用</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a:xfrm>
            <a:off x="4369395" y="3282339"/>
            <a:ext cx="1080000"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en-US" altLang="zh-CN" sz="1600" dirty="0">
                <a:latin typeface="微软雅黑" panose="020B0503020204020204" pitchFamily="34" charset="-122"/>
                <a:ea typeface="微软雅黑" panose="020B0503020204020204" pitchFamily="34" charset="-122"/>
                <a:cs typeface="Arial" panose="020B0604020202020204" pitchFamily="34" charset="0"/>
              </a:rPr>
              <a:t>PUSH</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营销</a:t>
            </a:r>
          </a:p>
        </p:txBody>
      </p:sp>
      <p:sp>
        <p:nvSpPr>
          <p:cNvPr id="14" name="矩形 13"/>
          <p:cNvSpPr/>
          <p:nvPr/>
        </p:nvSpPr>
        <p:spPr>
          <a:xfrm>
            <a:off x="1993131" y="2217542"/>
            <a:ext cx="779381" cy="338554"/>
          </a:xfrm>
          <a:prstGeom prst="rect">
            <a:avLst/>
          </a:prstGeom>
          <a:solidFill>
            <a:schemeClr val="accent1">
              <a:lumMod val="20000"/>
              <a:lumOff val="80000"/>
            </a:schemeClr>
          </a:solidFill>
          <a:ln>
            <a:solidFill>
              <a:schemeClr val="accent2"/>
            </a:solidFill>
          </a:ln>
        </p:spPr>
        <p:txBody>
          <a:bodyPr wrap="none">
            <a:spAutoFit/>
          </a:bodyPr>
          <a:lstStyle/>
          <a:p>
            <a:r>
              <a:rPr lang="en-US" altLang="zh-CN" sz="1600" dirty="0" smtClean="0">
                <a:latin typeface="微软雅黑" panose="020B0503020204020204" pitchFamily="34" charset="-122"/>
                <a:ea typeface="微软雅黑" panose="020B0503020204020204" pitchFamily="34" charset="-122"/>
              </a:rPr>
              <a:t>BISDK</a:t>
            </a:r>
            <a:endParaRPr lang="zh-CN" altLang="en-US" sz="1600" dirty="0">
              <a:latin typeface="微软雅黑" panose="020B0503020204020204" pitchFamily="34" charset="-122"/>
              <a:ea typeface="微软雅黑" panose="020B0503020204020204" pitchFamily="34" charset="-122"/>
            </a:endParaRPr>
          </a:p>
        </p:txBody>
      </p:sp>
      <p:sp>
        <p:nvSpPr>
          <p:cNvPr id="15" name="矩形 14"/>
          <p:cNvSpPr/>
          <p:nvPr/>
        </p:nvSpPr>
        <p:spPr>
          <a:xfrm>
            <a:off x="1993131" y="2880915"/>
            <a:ext cx="1005403" cy="338554"/>
          </a:xfrm>
          <a:prstGeom prst="rect">
            <a:avLst/>
          </a:prstGeom>
          <a:solidFill>
            <a:schemeClr val="accent1">
              <a:lumMod val="20000"/>
              <a:lumOff val="80000"/>
            </a:schemeClr>
          </a:solidFill>
          <a:ln>
            <a:solidFill>
              <a:schemeClr val="accent2"/>
            </a:solidFill>
          </a:ln>
        </p:spPr>
        <p:txBody>
          <a:bodyPr wrap="none">
            <a:spAutoFit/>
          </a:bodyPr>
          <a:lstStyle/>
          <a:p>
            <a:r>
              <a:rPr lang="zh-CN" altLang="en-US" sz="1600" dirty="0" smtClean="0">
                <a:latin typeface="微软雅黑" panose="020B0503020204020204" pitchFamily="34" charset="-122"/>
                <a:ea typeface="微软雅黑" panose="020B0503020204020204" pitchFamily="34" charset="-122"/>
              </a:rPr>
              <a:t>用户体验</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993131" y="3544288"/>
            <a:ext cx="712054" cy="338554"/>
          </a:xfrm>
          <a:prstGeom prst="rect">
            <a:avLst/>
          </a:prstGeom>
          <a:solidFill>
            <a:schemeClr val="accent1">
              <a:lumMod val="20000"/>
              <a:lumOff val="80000"/>
            </a:schemeClr>
          </a:solidFill>
          <a:ln>
            <a:solidFill>
              <a:schemeClr val="accent2"/>
            </a:solidFill>
          </a:ln>
        </p:spPr>
        <p:txBody>
          <a:bodyPr wrap="none">
            <a:spAutoFit/>
          </a:bodyPr>
          <a:lstStyle/>
          <a:p>
            <a:r>
              <a:rPr lang="en-US" altLang="zh-CN" sz="1600" dirty="0" smtClean="0">
                <a:latin typeface="微软雅黑" panose="020B0503020204020204" pitchFamily="34" charset="-122"/>
                <a:ea typeface="微软雅黑" panose="020B0503020204020204" pitchFamily="34" charset="-122"/>
              </a:rPr>
              <a:t>EMUI</a:t>
            </a:r>
            <a:endParaRPr lang="zh-CN" altLang="en-US" sz="1600" dirty="0">
              <a:latin typeface="微软雅黑" panose="020B0503020204020204" pitchFamily="34" charset="-122"/>
              <a:ea typeface="微软雅黑" panose="020B0503020204020204" pitchFamily="34" charset="-122"/>
            </a:endParaRPr>
          </a:p>
        </p:txBody>
      </p:sp>
      <p:sp>
        <p:nvSpPr>
          <p:cNvPr id="17" name="矩形 16"/>
          <p:cNvSpPr/>
          <p:nvPr/>
        </p:nvSpPr>
        <p:spPr>
          <a:xfrm>
            <a:off x="1993131" y="4279481"/>
            <a:ext cx="1005403" cy="338554"/>
          </a:xfrm>
          <a:prstGeom prst="rect">
            <a:avLst/>
          </a:prstGeom>
          <a:solidFill>
            <a:schemeClr val="accent1">
              <a:lumMod val="20000"/>
              <a:lumOff val="80000"/>
            </a:schemeClr>
          </a:solidFill>
          <a:ln>
            <a:solidFill>
              <a:schemeClr val="accent2"/>
            </a:solidFill>
          </a:ln>
        </p:spPr>
        <p:txBody>
          <a:bodyPr wrap="none">
            <a:spAutoFit/>
          </a:bodyPr>
          <a:lstStyle/>
          <a:p>
            <a:r>
              <a:rPr lang="zh-CN" altLang="en-US" sz="1600" dirty="0" smtClean="0">
                <a:latin typeface="微软雅黑" panose="020B0503020204020204" pitchFamily="34" charset="-122"/>
                <a:ea typeface="微软雅黑" panose="020B0503020204020204" pitchFamily="34" charset="-122"/>
              </a:rPr>
              <a:t>账号操作</a:t>
            </a:r>
            <a:endParaRPr lang="zh-CN" altLang="en-US" sz="1600" dirty="0">
              <a:latin typeface="微软雅黑" panose="020B0503020204020204" pitchFamily="34" charset="-122"/>
              <a:ea typeface="微软雅黑" panose="020B0503020204020204" pitchFamily="34" charset="-122"/>
            </a:endParaRPr>
          </a:p>
        </p:txBody>
      </p:sp>
      <p:sp>
        <p:nvSpPr>
          <p:cNvPr id="18" name="矩形 17"/>
          <p:cNvSpPr/>
          <p:nvPr/>
        </p:nvSpPr>
        <p:spPr>
          <a:xfrm>
            <a:off x="1993131" y="4942854"/>
            <a:ext cx="1861407" cy="338554"/>
          </a:xfrm>
          <a:prstGeom prst="rect">
            <a:avLst/>
          </a:prstGeom>
          <a:solidFill>
            <a:schemeClr val="accent1">
              <a:lumMod val="20000"/>
              <a:lumOff val="80000"/>
            </a:schemeClr>
          </a:solidFill>
          <a:ln>
            <a:solidFill>
              <a:schemeClr val="accent2"/>
            </a:solidFill>
          </a:ln>
        </p:spPr>
        <p:txBody>
          <a:bodyPr wrap="none">
            <a:spAutoFit/>
          </a:bodyPr>
          <a:lstStyle/>
          <a:p>
            <a:r>
              <a:rPr lang="zh-CN" altLang="en-US" sz="1600" dirty="0" smtClean="0">
                <a:latin typeface="微软雅黑" panose="020B0503020204020204" pitchFamily="34" charset="-122"/>
                <a:ea typeface="微软雅黑" panose="020B0503020204020204" pitchFamily="34" charset="-122"/>
              </a:rPr>
              <a:t>应用服务器（</a:t>
            </a:r>
            <a:r>
              <a:rPr lang="en-US" altLang="zh-CN" sz="1600" dirty="0" smtClean="0">
                <a:latin typeface="微软雅黑" panose="020B0503020204020204" pitchFamily="34" charset="-122"/>
                <a:ea typeface="微软雅黑" panose="020B0503020204020204" pitchFamily="34" charset="-122"/>
              </a:rPr>
              <a:t>19</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cxnSp>
        <p:nvCxnSpPr>
          <p:cNvPr id="20" name="直接连接符 19"/>
          <p:cNvCxnSpPr>
            <a:endCxn id="14" idx="1"/>
          </p:cNvCxnSpPr>
          <p:nvPr/>
        </p:nvCxnSpPr>
        <p:spPr bwMode="auto">
          <a:xfrm flipV="1">
            <a:off x="1344939" y="2386819"/>
            <a:ext cx="648192" cy="1061348"/>
          </a:xfrm>
          <a:prstGeom prst="line">
            <a:avLst/>
          </a:prstGeom>
          <a:noFill/>
          <a:ln w="9525" cap="flat" cmpd="sng" algn="ctr">
            <a:solidFill>
              <a:schemeClr val="accent1"/>
            </a:solidFill>
            <a:prstDash val="solid"/>
            <a:round/>
            <a:headEnd type="none" w="med" len="med"/>
            <a:tailEnd type="none" w="med" len="med"/>
          </a:ln>
          <a:effectLst/>
        </p:spPr>
      </p:cxnSp>
      <p:cxnSp>
        <p:nvCxnSpPr>
          <p:cNvPr id="21" name="直接连接符 20"/>
          <p:cNvCxnSpPr>
            <a:stCxn id="11" idx="3"/>
            <a:endCxn id="15" idx="1"/>
          </p:cNvCxnSpPr>
          <p:nvPr/>
        </p:nvCxnSpPr>
        <p:spPr bwMode="auto">
          <a:xfrm flipV="1">
            <a:off x="1344939" y="3050192"/>
            <a:ext cx="648192" cy="412189"/>
          </a:xfrm>
          <a:prstGeom prst="line">
            <a:avLst/>
          </a:prstGeom>
          <a:noFill/>
          <a:ln w="9525" cap="flat" cmpd="sng" algn="ctr">
            <a:solidFill>
              <a:schemeClr val="accent1"/>
            </a:solidFill>
            <a:prstDash val="solid"/>
            <a:round/>
            <a:headEnd type="none" w="med" len="med"/>
            <a:tailEnd type="none" w="med" len="med"/>
          </a:ln>
          <a:effectLst/>
        </p:spPr>
      </p:cxnSp>
      <p:cxnSp>
        <p:nvCxnSpPr>
          <p:cNvPr id="24" name="直接连接符 23"/>
          <p:cNvCxnSpPr>
            <a:stCxn id="11" idx="3"/>
            <a:endCxn id="16" idx="1"/>
          </p:cNvCxnSpPr>
          <p:nvPr/>
        </p:nvCxnSpPr>
        <p:spPr bwMode="auto">
          <a:xfrm>
            <a:off x="1344939" y="3462381"/>
            <a:ext cx="648192" cy="251184"/>
          </a:xfrm>
          <a:prstGeom prst="line">
            <a:avLst/>
          </a:prstGeom>
          <a:noFill/>
          <a:ln w="9525" cap="flat" cmpd="sng" algn="ctr">
            <a:solidFill>
              <a:schemeClr val="accent1"/>
            </a:solidFill>
            <a:prstDash val="solid"/>
            <a:round/>
            <a:headEnd type="none" w="med" len="med"/>
            <a:tailEnd type="none" w="med" len="med"/>
          </a:ln>
          <a:effectLst/>
        </p:spPr>
      </p:cxnSp>
      <p:cxnSp>
        <p:nvCxnSpPr>
          <p:cNvPr id="27" name="直接连接符 26"/>
          <p:cNvCxnSpPr>
            <a:stCxn id="11" idx="3"/>
            <a:endCxn id="17" idx="1"/>
          </p:cNvCxnSpPr>
          <p:nvPr/>
        </p:nvCxnSpPr>
        <p:spPr bwMode="auto">
          <a:xfrm>
            <a:off x="1344939" y="3462381"/>
            <a:ext cx="648192" cy="986377"/>
          </a:xfrm>
          <a:prstGeom prst="line">
            <a:avLst/>
          </a:prstGeom>
          <a:noFill/>
          <a:ln w="9525" cap="flat" cmpd="sng" algn="ctr">
            <a:solidFill>
              <a:schemeClr val="accent1"/>
            </a:solidFill>
            <a:prstDash val="solid"/>
            <a:round/>
            <a:headEnd type="none" w="med" len="med"/>
            <a:tailEnd type="none" w="med" len="med"/>
          </a:ln>
          <a:effectLst/>
        </p:spPr>
      </p:cxnSp>
      <p:cxnSp>
        <p:nvCxnSpPr>
          <p:cNvPr id="30" name="直接连接符 29"/>
          <p:cNvCxnSpPr>
            <a:stCxn id="11" idx="3"/>
            <a:endCxn id="18" idx="1"/>
          </p:cNvCxnSpPr>
          <p:nvPr/>
        </p:nvCxnSpPr>
        <p:spPr bwMode="auto">
          <a:xfrm>
            <a:off x="1344939" y="3462381"/>
            <a:ext cx="648192" cy="1649750"/>
          </a:xfrm>
          <a:prstGeom prst="line">
            <a:avLst/>
          </a:prstGeom>
          <a:noFill/>
          <a:ln w="9525" cap="flat" cmpd="sng" algn="ctr">
            <a:solidFill>
              <a:schemeClr val="accent1"/>
            </a:solidFill>
            <a:prstDash val="solid"/>
            <a:round/>
            <a:headEnd type="none" w="med" len="med"/>
            <a:tailEnd type="none" w="med" len="med"/>
          </a:ln>
          <a:effectLst/>
        </p:spPr>
      </p:cxnSp>
      <p:sp>
        <p:nvSpPr>
          <p:cNvPr id="33" name="矩形 32"/>
          <p:cNvSpPr/>
          <p:nvPr/>
        </p:nvSpPr>
        <p:spPr bwMode="auto">
          <a:xfrm>
            <a:off x="6025579" y="1972227"/>
            <a:ext cx="3600400" cy="998291"/>
          </a:xfrm>
          <a:prstGeom prst="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4" name="矩形 33"/>
          <p:cNvSpPr/>
          <p:nvPr/>
        </p:nvSpPr>
        <p:spPr bwMode="auto">
          <a:xfrm>
            <a:off x="6025579" y="3376864"/>
            <a:ext cx="3600400" cy="487506"/>
          </a:xfrm>
          <a:prstGeom prst="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5" name="矩形 34"/>
          <p:cNvSpPr/>
          <p:nvPr/>
        </p:nvSpPr>
        <p:spPr bwMode="auto">
          <a:xfrm>
            <a:off x="6025579" y="4240627"/>
            <a:ext cx="3600400" cy="487506"/>
          </a:xfrm>
          <a:prstGeom prst="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6" name="矩形 35"/>
          <p:cNvSpPr/>
          <p:nvPr/>
        </p:nvSpPr>
        <p:spPr bwMode="auto">
          <a:xfrm>
            <a:off x="6025579" y="5102528"/>
            <a:ext cx="3600400" cy="487506"/>
          </a:xfrm>
          <a:prstGeom prst="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7" name="文本框 36"/>
          <p:cNvSpPr txBox="1"/>
          <p:nvPr/>
        </p:nvSpPr>
        <p:spPr>
          <a:xfrm>
            <a:off x="9824020" y="2323582"/>
            <a:ext cx="1415772" cy="338554"/>
          </a:xfrm>
          <a:prstGeom prst="rect">
            <a:avLst/>
          </a:prstGeom>
          <a:noFill/>
        </p:spPr>
        <p:txBody>
          <a:bodyPr wrap="none" rtlCol="0">
            <a:spAutoFit/>
          </a:bodyPr>
          <a:lstStyle/>
          <a:p>
            <a:pPr>
              <a:buNone/>
            </a:pPr>
            <a:r>
              <a:rPr lang="zh-CN" altLang="en-US" sz="1600" dirty="0" smtClean="0">
                <a:latin typeface="微软雅黑" panose="020B0503020204020204" pitchFamily="34" charset="-122"/>
                <a:ea typeface="微软雅黑" panose="020B0503020204020204" pitchFamily="34" charset="-122"/>
              </a:rPr>
              <a:t>营销任务制定</a:t>
            </a:r>
            <a:endParaRPr lang="zh-CN" altLang="en-US" sz="1600" b="0" dirty="0" smtClean="0">
              <a:latin typeface="微软雅黑" panose="020B0503020204020204" pitchFamily="34" charset="-122"/>
              <a:ea typeface="微软雅黑" panose="020B0503020204020204" pitchFamily="34" charset="-122"/>
            </a:endParaRPr>
          </a:p>
        </p:txBody>
      </p:sp>
      <p:sp>
        <p:nvSpPr>
          <p:cNvPr id="38" name="文本框 37"/>
          <p:cNvSpPr txBox="1"/>
          <p:nvPr/>
        </p:nvSpPr>
        <p:spPr>
          <a:xfrm>
            <a:off x="9824020" y="3448167"/>
            <a:ext cx="2031325" cy="338554"/>
          </a:xfrm>
          <a:prstGeom prst="rect">
            <a:avLst/>
          </a:prstGeom>
          <a:noFill/>
        </p:spPr>
        <p:txBody>
          <a:bodyPr wrap="none" rtlCol="0">
            <a:spAutoFit/>
          </a:bodyPr>
          <a:lstStyle/>
          <a:p>
            <a:pPr>
              <a:buNone/>
            </a:pPr>
            <a:r>
              <a:rPr lang="zh-CN" altLang="en-US" sz="1600" dirty="0" smtClean="0">
                <a:latin typeface="微软雅黑" panose="020B0503020204020204" pitchFamily="34" charset="-122"/>
                <a:ea typeface="微软雅黑" panose="020B0503020204020204" pitchFamily="34" charset="-122"/>
              </a:rPr>
              <a:t>营销消息发送、送达</a:t>
            </a:r>
            <a:endParaRPr lang="zh-CN" altLang="en-US" sz="1600" b="0" dirty="0" smtClean="0">
              <a:latin typeface="微软雅黑" panose="020B0503020204020204" pitchFamily="34" charset="-122"/>
              <a:ea typeface="微软雅黑" panose="020B0503020204020204" pitchFamily="34" charset="-122"/>
            </a:endParaRPr>
          </a:p>
        </p:txBody>
      </p:sp>
      <p:sp>
        <p:nvSpPr>
          <p:cNvPr id="39" name="文本框 38"/>
          <p:cNvSpPr txBox="1"/>
          <p:nvPr/>
        </p:nvSpPr>
        <p:spPr>
          <a:xfrm>
            <a:off x="9824020" y="4287256"/>
            <a:ext cx="2250231" cy="338554"/>
          </a:xfrm>
          <a:prstGeom prst="rect">
            <a:avLst/>
          </a:prstGeom>
          <a:noFill/>
        </p:spPr>
        <p:txBody>
          <a:bodyPr wrap="none" rtlCol="0">
            <a:spAutoFit/>
          </a:bodyPr>
          <a:lstStyle/>
          <a:p>
            <a:pPr>
              <a:buNone/>
            </a:pPr>
            <a:r>
              <a:rPr lang="zh-CN" altLang="en-US" sz="1600" dirty="0">
                <a:latin typeface="微软雅黑" panose="020B0503020204020204" pitchFamily="34" charset="-122"/>
                <a:ea typeface="微软雅黑" panose="020B0503020204020204" pitchFamily="34" charset="-122"/>
              </a:rPr>
              <a:t>内容</a:t>
            </a:r>
            <a:r>
              <a:rPr lang="zh-CN" altLang="en-US" sz="1600" dirty="0" smtClean="0">
                <a:latin typeface="微软雅黑" panose="020B0503020204020204" pitchFamily="34" charset="-122"/>
                <a:ea typeface="微软雅黑" panose="020B0503020204020204" pitchFamily="34" charset="-122"/>
              </a:rPr>
              <a:t>展示、点击、清除</a:t>
            </a:r>
            <a:endParaRPr lang="zh-CN" altLang="en-US" sz="1600" b="0" dirty="0" smtClean="0">
              <a:latin typeface="微软雅黑" panose="020B0503020204020204" pitchFamily="34" charset="-122"/>
              <a:ea typeface="微软雅黑" panose="020B0503020204020204" pitchFamily="34" charset="-122"/>
            </a:endParaRPr>
          </a:p>
        </p:txBody>
      </p:sp>
      <p:sp>
        <p:nvSpPr>
          <p:cNvPr id="40" name="文本框 39"/>
          <p:cNvSpPr txBox="1"/>
          <p:nvPr/>
        </p:nvSpPr>
        <p:spPr>
          <a:xfrm>
            <a:off x="9824020" y="5170193"/>
            <a:ext cx="1005403" cy="338554"/>
          </a:xfrm>
          <a:prstGeom prst="rect">
            <a:avLst/>
          </a:prstGeom>
          <a:noFill/>
        </p:spPr>
        <p:txBody>
          <a:bodyPr wrap="none" rtlCol="0">
            <a:spAutoFit/>
          </a:bodyPr>
          <a:lstStyle/>
          <a:p>
            <a:pPr>
              <a:buNone/>
            </a:pPr>
            <a:r>
              <a:rPr lang="zh-CN" altLang="en-US" sz="1600" dirty="0" smtClean="0">
                <a:latin typeface="微软雅黑" panose="020B0503020204020204" pitchFamily="34" charset="-122"/>
                <a:ea typeface="微软雅黑" panose="020B0503020204020204" pitchFamily="34" charset="-122"/>
              </a:rPr>
              <a:t>内容下载</a:t>
            </a:r>
            <a:endParaRPr lang="zh-CN" altLang="en-US" sz="1600" b="0" dirty="0" smtClean="0">
              <a:latin typeface="微软雅黑" panose="020B0503020204020204" pitchFamily="34" charset="-122"/>
              <a:ea typeface="微软雅黑" panose="020B0503020204020204" pitchFamily="34" charset="-122"/>
            </a:endParaRPr>
          </a:p>
        </p:txBody>
      </p:sp>
      <p:cxnSp>
        <p:nvCxnSpPr>
          <p:cNvPr id="41" name="直接连接符 40"/>
          <p:cNvCxnSpPr>
            <a:stCxn id="12" idx="3"/>
            <a:endCxn id="33" idx="1"/>
          </p:cNvCxnSpPr>
          <p:nvPr/>
        </p:nvCxnSpPr>
        <p:spPr bwMode="auto">
          <a:xfrm flipV="1">
            <a:off x="5449395" y="2471373"/>
            <a:ext cx="576184" cy="991008"/>
          </a:xfrm>
          <a:prstGeom prst="line">
            <a:avLst/>
          </a:prstGeom>
          <a:noFill/>
          <a:ln w="9525" cap="flat" cmpd="sng" algn="ctr">
            <a:solidFill>
              <a:schemeClr val="accent1"/>
            </a:solidFill>
            <a:prstDash val="solid"/>
            <a:round/>
            <a:headEnd type="none" w="med" len="med"/>
            <a:tailEnd type="none" w="med" len="med"/>
          </a:ln>
          <a:effectLst/>
        </p:spPr>
      </p:cxnSp>
      <p:cxnSp>
        <p:nvCxnSpPr>
          <p:cNvPr id="44" name="直接连接符 43"/>
          <p:cNvCxnSpPr>
            <a:stCxn id="12" idx="3"/>
            <a:endCxn id="34" idx="1"/>
          </p:cNvCxnSpPr>
          <p:nvPr/>
        </p:nvCxnSpPr>
        <p:spPr bwMode="auto">
          <a:xfrm>
            <a:off x="5449395" y="3462381"/>
            <a:ext cx="576184" cy="158236"/>
          </a:xfrm>
          <a:prstGeom prst="line">
            <a:avLst/>
          </a:prstGeom>
          <a:noFill/>
          <a:ln w="9525" cap="flat" cmpd="sng" algn="ctr">
            <a:solidFill>
              <a:schemeClr val="accent1"/>
            </a:solidFill>
            <a:prstDash val="solid"/>
            <a:round/>
            <a:headEnd type="none" w="med" len="med"/>
            <a:tailEnd type="none" w="med" len="med"/>
          </a:ln>
          <a:effectLst/>
        </p:spPr>
      </p:cxnSp>
      <p:cxnSp>
        <p:nvCxnSpPr>
          <p:cNvPr id="47" name="直接连接符 46"/>
          <p:cNvCxnSpPr>
            <a:stCxn id="12" idx="3"/>
            <a:endCxn id="35" idx="1"/>
          </p:cNvCxnSpPr>
          <p:nvPr/>
        </p:nvCxnSpPr>
        <p:spPr bwMode="auto">
          <a:xfrm>
            <a:off x="5449395" y="3462381"/>
            <a:ext cx="576184" cy="1021999"/>
          </a:xfrm>
          <a:prstGeom prst="line">
            <a:avLst/>
          </a:prstGeom>
          <a:noFill/>
          <a:ln w="9525" cap="flat" cmpd="sng" algn="ctr">
            <a:solidFill>
              <a:schemeClr val="accent1"/>
            </a:solidFill>
            <a:prstDash val="solid"/>
            <a:round/>
            <a:headEnd type="none" w="med" len="med"/>
            <a:tailEnd type="none" w="med" len="med"/>
          </a:ln>
          <a:effectLst/>
        </p:spPr>
      </p:cxnSp>
      <p:cxnSp>
        <p:nvCxnSpPr>
          <p:cNvPr id="50" name="直接连接符 49"/>
          <p:cNvCxnSpPr>
            <a:stCxn id="12" idx="3"/>
            <a:endCxn id="36" idx="1"/>
          </p:cNvCxnSpPr>
          <p:nvPr/>
        </p:nvCxnSpPr>
        <p:spPr bwMode="auto">
          <a:xfrm>
            <a:off x="5449395" y="3462381"/>
            <a:ext cx="576184" cy="1883900"/>
          </a:xfrm>
          <a:prstGeom prst="line">
            <a:avLst/>
          </a:prstGeom>
          <a:noFill/>
          <a:ln w="9525" cap="flat" cmpd="sng" algn="ctr">
            <a:solidFill>
              <a:schemeClr val="accent1"/>
            </a:solidFill>
            <a:prstDash val="solid"/>
            <a:round/>
            <a:headEnd type="none" w="med" len="med"/>
            <a:tailEnd type="none" w="med" len="med"/>
          </a:ln>
          <a:effectLst/>
        </p:spPr>
      </p:cxnSp>
      <p:sp>
        <p:nvSpPr>
          <p:cNvPr id="53" name="下箭头 52"/>
          <p:cNvSpPr/>
          <p:nvPr/>
        </p:nvSpPr>
        <p:spPr bwMode="auto">
          <a:xfrm>
            <a:off x="8257827" y="3015531"/>
            <a:ext cx="252479" cy="342074"/>
          </a:xfrm>
          <a:prstGeom prst="downArrow">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4" name="下箭头 53"/>
          <p:cNvSpPr/>
          <p:nvPr/>
        </p:nvSpPr>
        <p:spPr bwMode="auto">
          <a:xfrm>
            <a:off x="8257827" y="3882842"/>
            <a:ext cx="252479" cy="342074"/>
          </a:xfrm>
          <a:prstGeom prst="downArrow">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5" name="下箭头 54"/>
          <p:cNvSpPr/>
          <p:nvPr/>
        </p:nvSpPr>
        <p:spPr bwMode="auto">
          <a:xfrm>
            <a:off x="8257827" y="4771817"/>
            <a:ext cx="252479" cy="342074"/>
          </a:xfrm>
          <a:prstGeom prst="downArrow">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6" name="椭圆 55"/>
          <p:cNvSpPr/>
          <p:nvPr/>
        </p:nvSpPr>
        <p:spPr bwMode="auto">
          <a:xfrm>
            <a:off x="120923" y="2970518"/>
            <a:ext cx="1440160" cy="985051"/>
          </a:xfrm>
          <a:prstGeom prst="ellips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7" name="椭圆 56"/>
          <p:cNvSpPr/>
          <p:nvPr/>
        </p:nvSpPr>
        <p:spPr bwMode="auto">
          <a:xfrm>
            <a:off x="4191514" y="2970518"/>
            <a:ext cx="1440160" cy="985051"/>
          </a:xfrm>
          <a:prstGeom prst="ellips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82676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21025" y="980955"/>
            <a:ext cx="11476904" cy="3418539"/>
          </a:xfrm>
          <a:prstGeom prst="rect">
            <a:avLst/>
          </a:prstGeom>
        </p:spPr>
        <p:txBody>
          <a:bodyPr wrap="square" lIns="108878" tIns="54439" rIns="108878" bIns="54439">
            <a:spAutoFit/>
          </a:bodyPr>
          <a:lstStyle/>
          <a:p>
            <a:pPr>
              <a:lnSpc>
                <a:spcPct val="125000"/>
              </a:lnSpc>
            </a:pPr>
            <a:r>
              <a:rPr lang="zh-CN" altLang="en-US" sz="1900" b="1" dirty="0" smtClean="0">
                <a:latin typeface="微软雅黑" pitchFamily="34" charset="-122"/>
                <a:ea typeface="微软雅黑" pitchFamily="34" charset="-122"/>
              </a:rPr>
              <a:t>汇总层</a:t>
            </a:r>
            <a:r>
              <a:rPr lang="zh-CN" altLang="zh-CN" sz="1900" b="1" dirty="0" smtClean="0">
                <a:latin typeface="微软雅黑" pitchFamily="34" charset="-122"/>
                <a:ea typeface="微软雅黑" pitchFamily="34" charset="-122"/>
              </a:rPr>
              <a:t>模型</a:t>
            </a:r>
            <a:r>
              <a:rPr lang="zh-CN" altLang="zh-CN" sz="1900" b="1" dirty="0">
                <a:latin typeface="微软雅黑" pitchFamily="34" charset="-122"/>
                <a:ea typeface="微软雅黑" pitchFamily="34" charset="-122"/>
              </a:rPr>
              <a:t>在设计过程中需要遵循如下原则：</a:t>
            </a:r>
            <a:endParaRPr lang="en-US" altLang="zh-CN" sz="1900" b="1" dirty="0">
              <a:latin typeface="微软雅黑" pitchFamily="34" charset="-122"/>
              <a:ea typeface="微软雅黑" pitchFamily="34" charset="-122"/>
            </a:endParaRPr>
          </a:p>
          <a:p>
            <a:pPr marL="884631" lvl="1" indent="-340243">
              <a:lnSpc>
                <a:spcPct val="125000"/>
              </a:lnSpc>
              <a:buFont typeface="Wingdings" pitchFamily="2" charset="2"/>
              <a:buChar char="p"/>
            </a:pPr>
            <a:r>
              <a:rPr lang="zh-CN" altLang="en-US" sz="1700" b="1" dirty="0">
                <a:latin typeface="微软雅黑" pitchFamily="34" charset="-122"/>
                <a:ea typeface="微软雅黑" pitchFamily="34" charset="-122"/>
              </a:rPr>
              <a:t>原则一</a:t>
            </a:r>
            <a:r>
              <a:rPr lang="zh-CN" altLang="en-US" sz="1700" dirty="0">
                <a:latin typeface="微软雅黑" pitchFamily="34" charset="-122"/>
                <a:ea typeface="微软雅黑" pitchFamily="34" charset="-122"/>
              </a:rPr>
              <a:t>：所有的度量必须在同一级别的数据粒度上</a:t>
            </a:r>
            <a:r>
              <a:rPr lang="zh-CN" altLang="en-US" sz="1700" dirty="0" smtClean="0">
                <a:latin typeface="微软雅黑" pitchFamily="34" charset="-122"/>
                <a:ea typeface="微软雅黑" pitchFamily="34" charset="-122"/>
              </a:rPr>
              <a:t>；</a:t>
            </a:r>
            <a:endParaRPr lang="en-US" altLang="zh-CN" sz="1700" b="1" dirty="0">
              <a:latin typeface="微软雅黑" pitchFamily="34" charset="-122"/>
              <a:ea typeface="微软雅黑" pitchFamily="34" charset="-122"/>
            </a:endParaRPr>
          </a:p>
          <a:p>
            <a:pPr marL="884631" lvl="1" indent="-340243">
              <a:lnSpc>
                <a:spcPct val="125000"/>
              </a:lnSpc>
              <a:buFont typeface="Wingdings" pitchFamily="2" charset="2"/>
              <a:buChar char="p"/>
            </a:pPr>
            <a:r>
              <a:rPr lang="zh-CN" altLang="en-US" sz="1700" b="1" dirty="0" smtClean="0">
                <a:latin typeface="微软雅黑" pitchFamily="34" charset="-122"/>
                <a:ea typeface="微软雅黑" pitchFamily="34" charset="-122"/>
              </a:rPr>
              <a:t>原则</a:t>
            </a:r>
            <a:r>
              <a:rPr lang="zh-CN" altLang="en-US" sz="1700" b="1" dirty="0">
                <a:latin typeface="微软雅黑" pitchFamily="34" charset="-122"/>
                <a:ea typeface="微软雅黑" pitchFamily="34" charset="-122"/>
              </a:rPr>
              <a:t>二</a:t>
            </a:r>
            <a:r>
              <a:rPr lang="zh-CN" altLang="en-US" sz="1700" dirty="0" smtClean="0">
                <a:latin typeface="微软雅黑" pitchFamily="34" charset="-122"/>
                <a:ea typeface="微软雅黑" pitchFamily="34" charset="-122"/>
              </a:rPr>
              <a:t>：</a:t>
            </a:r>
            <a:r>
              <a:rPr lang="zh-CN" altLang="en-US" sz="1700" dirty="0">
                <a:latin typeface="微软雅黑" pitchFamily="34" charset="-122"/>
                <a:ea typeface="微软雅黑" pitchFamily="34" charset="-122"/>
              </a:rPr>
              <a:t>维表中维的取值必须穷尽且不</a:t>
            </a:r>
            <a:r>
              <a:rPr lang="zh-CN" altLang="en-US" sz="1700" dirty="0" smtClean="0">
                <a:latin typeface="微软雅黑" pitchFamily="34" charset="-122"/>
                <a:ea typeface="微软雅黑" pitchFamily="34" charset="-122"/>
              </a:rPr>
              <a:t>重叠</a:t>
            </a:r>
            <a:r>
              <a:rPr lang="zh-CN" altLang="en-US" sz="1700" dirty="0">
                <a:latin typeface="微软雅黑" pitchFamily="34" charset="-122"/>
                <a:ea typeface="微软雅黑" pitchFamily="34" charset="-122"/>
              </a:rPr>
              <a:t>。</a:t>
            </a:r>
            <a:r>
              <a:rPr lang="zh-CN" altLang="en-US" sz="1700" dirty="0" smtClean="0">
                <a:latin typeface="微软雅黑" pitchFamily="34" charset="-122"/>
                <a:ea typeface="微软雅黑" pitchFamily="34" charset="-122"/>
              </a:rPr>
              <a:t>例如</a:t>
            </a:r>
            <a:r>
              <a:rPr lang="zh-CN" altLang="en-US" sz="1700" dirty="0" smtClean="0">
                <a:latin typeface="微软雅黑" pitchFamily="34" charset="-122"/>
                <a:ea typeface="微软雅黑" pitchFamily="34" charset="-122"/>
              </a:rPr>
              <a:t>用户</a:t>
            </a:r>
            <a:r>
              <a:rPr lang="zh-CN" altLang="en-US" sz="1700" dirty="0" smtClean="0">
                <a:latin typeface="微软雅黑" pitchFamily="34" charset="-122"/>
                <a:ea typeface="微软雅黑" pitchFamily="34" charset="-122"/>
              </a:rPr>
              <a:t>类型这个维度的取值</a:t>
            </a:r>
            <a:r>
              <a:rPr lang="zh-CN" altLang="en-US" sz="1700" dirty="0" smtClean="0">
                <a:latin typeface="微软雅黑" pitchFamily="34" charset="-122"/>
                <a:ea typeface="微软雅黑" pitchFamily="34" charset="-122"/>
              </a:rPr>
              <a:t>分为注册用户、新增用户、回访用户、活跃用户、沉默用户几类，则不符合该原则；可以拆分为是否注册、增存量类型、是否回访、是否活跃几个维度；</a:t>
            </a:r>
            <a:endParaRPr lang="en-US" altLang="zh-CN" sz="1700" dirty="0" smtClean="0">
              <a:latin typeface="微软雅黑" pitchFamily="34" charset="-122"/>
              <a:ea typeface="微软雅黑" pitchFamily="34" charset="-122"/>
            </a:endParaRPr>
          </a:p>
          <a:p>
            <a:pPr marL="884631" lvl="1" indent="-340243">
              <a:lnSpc>
                <a:spcPct val="125000"/>
              </a:lnSpc>
              <a:buFont typeface="Wingdings" pitchFamily="2" charset="2"/>
              <a:buChar char="p"/>
            </a:pPr>
            <a:r>
              <a:rPr lang="zh-CN" altLang="en-US" sz="1700" b="1" dirty="0" smtClean="0">
                <a:latin typeface="微软雅黑" pitchFamily="34" charset="-122"/>
                <a:ea typeface="微软雅黑" pitchFamily="34" charset="-122"/>
              </a:rPr>
              <a:t>原则三</a:t>
            </a:r>
            <a:r>
              <a:rPr lang="zh-CN" altLang="en-US" sz="1700" dirty="0" smtClean="0">
                <a:latin typeface="微软雅黑" pitchFamily="34" charset="-122"/>
                <a:ea typeface="微软雅黑" pitchFamily="34" charset="-122"/>
              </a:rPr>
              <a:t>：</a:t>
            </a:r>
            <a:r>
              <a:rPr lang="zh-CN" altLang="en-US" sz="1700" dirty="0">
                <a:latin typeface="微软雅黑" pitchFamily="34" charset="-122"/>
                <a:ea typeface="微软雅黑" pitchFamily="34" charset="-122"/>
              </a:rPr>
              <a:t>确保每个事实表都有一个与之关联的日期维度表，使用日历属性和非标准的测量事件日期的特性，如财务月等，有时一个事实表中有多个日期外键；</a:t>
            </a:r>
            <a:endParaRPr lang="en-US" altLang="zh-CN" sz="1700" dirty="0">
              <a:latin typeface="微软雅黑" pitchFamily="34" charset="-122"/>
              <a:ea typeface="微软雅黑" pitchFamily="34" charset="-122"/>
            </a:endParaRPr>
          </a:p>
          <a:p>
            <a:pPr marL="884631" lvl="1" indent="-340243">
              <a:lnSpc>
                <a:spcPct val="125000"/>
              </a:lnSpc>
              <a:buFont typeface="Wingdings" pitchFamily="2" charset="2"/>
              <a:buChar char="p"/>
            </a:pPr>
            <a:r>
              <a:rPr lang="zh-CN" altLang="en-US" sz="1700" b="1" dirty="0" smtClean="0">
                <a:latin typeface="微软雅黑" pitchFamily="34" charset="-122"/>
                <a:ea typeface="微软雅黑" pitchFamily="34" charset="-122"/>
              </a:rPr>
              <a:t>原则四</a:t>
            </a:r>
            <a:r>
              <a:rPr lang="zh-CN" altLang="en-US" sz="1700" dirty="0" smtClean="0">
                <a:latin typeface="微软雅黑" pitchFamily="34" charset="-122"/>
                <a:ea typeface="微软雅黑" pitchFamily="34" charset="-122"/>
              </a:rPr>
              <a:t>：</a:t>
            </a:r>
            <a:r>
              <a:rPr lang="zh-CN" altLang="en-US" sz="1700" dirty="0">
                <a:latin typeface="微软雅黑" pitchFamily="34" charset="-122"/>
                <a:ea typeface="微软雅黑" pitchFamily="34" charset="-122"/>
              </a:rPr>
              <a:t>维度表在整个数据仓库中的一致性</a:t>
            </a:r>
            <a:r>
              <a:rPr lang="zh-CN" altLang="en-US" sz="1700" dirty="0" smtClean="0">
                <a:latin typeface="微软雅黑" pitchFamily="34" charset="-122"/>
                <a:ea typeface="微软雅黑" pitchFamily="34" charset="-122"/>
              </a:rPr>
              <a:t>；</a:t>
            </a:r>
            <a:endParaRPr lang="en-US" altLang="zh-CN" sz="1700" dirty="0" smtClean="0">
              <a:latin typeface="微软雅黑" pitchFamily="34" charset="-122"/>
              <a:ea typeface="微软雅黑" pitchFamily="34" charset="-122"/>
            </a:endParaRPr>
          </a:p>
          <a:p>
            <a:pPr marL="884631" lvl="1" indent="-340243">
              <a:lnSpc>
                <a:spcPct val="125000"/>
              </a:lnSpc>
              <a:buFont typeface="Wingdings" pitchFamily="2" charset="2"/>
              <a:buChar char="p"/>
            </a:pPr>
            <a:r>
              <a:rPr lang="zh-CN" altLang="en-US" sz="1700" b="1" dirty="0" smtClean="0">
                <a:latin typeface="微软雅黑" pitchFamily="34" charset="-122"/>
                <a:ea typeface="微软雅黑" pitchFamily="34" charset="-122"/>
              </a:rPr>
              <a:t>原则五</a:t>
            </a:r>
            <a:r>
              <a:rPr lang="zh-CN" altLang="en-US" sz="1700" dirty="0" smtClean="0">
                <a:latin typeface="微软雅黑" pitchFamily="34" charset="-122"/>
                <a:ea typeface="微软雅黑" pitchFamily="34" charset="-122"/>
              </a:rPr>
              <a:t>：</a:t>
            </a:r>
            <a:r>
              <a:rPr lang="zh-CN" altLang="en-US" sz="1700" dirty="0">
                <a:latin typeface="微软雅黑" pitchFamily="34" charset="-122"/>
                <a:ea typeface="微软雅黑" pitchFamily="34" charset="-122"/>
              </a:rPr>
              <a:t>事实表设计维度在前，度量指标在后</a:t>
            </a:r>
            <a:r>
              <a:rPr lang="zh-CN" altLang="en-US" sz="1700" dirty="0" smtClean="0">
                <a:latin typeface="微软雅黑" pitchFamily="34" charset="-122"/>
                <a:ea typeface="微软雅黑" pitchFamily="34" charset="-122"/>
              </a:rPr>
              <a:t>；</a:t>
            </a:r>
            <a:endParaRPr lang="en-US" altLang="zh-CN" sz="1700" dirty="0">
              <a:latin typeface="微软雅黑" pitchFamily="34" charset="-122"/>
              <a:ea typeface="微软雅黑" pitchFamily="34" charset="-122"/>
            </a:endParaRPr>
          </a:p>
          <a:p>
            <a:pPr marL="884631" lvl="1" indent="-340243">
              <a:lnSpc>
                <a:spcPct val="125000"/>
              </a:lnSpc>
              <a:buFont typeface="Wingdings" pitchFamily="2" charset="2"/>
              <a:buChar char="p"/>
            </a:pPr>
            <a:endParaRPr lang="en-US" altLang="zh-CN" sz="1700" dirty="0">
              <a:latin typeface="微软雅黑" pitchFamily="34" charset="-122"/>
              <a:ea typeface="微软雅黑" pitchFamily="34" charset="-122"/>
            </a:endParaRPr>
          </a:p>
        </p:txBody>
      </p:sp>
      <p:sp>
        <p:nvSpPr>
          <p:cNvPr id="4" name="标题 3"/>
          <p:cNvSpPr txBox="1">
            <a:spLocks/>
          </p:cNvSpPr>
          <p:nvPr/>
        </p:nvSpPr>
        <p:spPr>
          <a:xfrm>
            <a:off x="609759" y="398026"/>
            <a:ext cx="10975658" cy="516586"/>
          </a:xfrm>
          <a:prstGeom prst="rect">
            <a:avLst/>
          </a:prstGeom>
        </p:spPr>
        <p:txBody>
          <a:bodyPr/>
          <a:lstStyle>
            <a:defPPr>
              <a:defRPr lang="zh-CN"/>
            </a:defPPr>
            <a:lvl1pPr defTabSz="914400" fontAlgn="auto">
              <a:spcBef>
                <a:spcPts val="0"/>
              </a:spcBef>
              <a:spcAft>
                <a:spcPts val="0"/>
              </a:spcAft>
              <a:defRPr b="1" kern="0">
                <a:solidFill>
                  <a:srgbClr val="990000"/>
                </a:solidFill>
                <a:latin typeface="微软雅黑" panose="020B0503020204020204" pitchFamily="34" charset="-122"/>
                <a:ea typeface="微软雅黑" panose="020B0503020204020204" pitchFamily="34" charset="-122"/>
                <a:cs typeface="+mj-cs"/>
              </a:defRPr>
            </a:lvl1pPr>
            <a:lvl2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r>
              <a:rPr lang="zh-CN" altLang="en-US" dirty="0"/>
              <a:t>模型设计</a:t>
            </a:r>
            <a:r>
              <a:rPr lang="en-US" altLang="zh-CN" dirty="0"/>
              <a:t>-</a:t>
            </a:r>
            <a:r>
              <a:rPr lang="zh-CN" altLang="en-US" dirty="0"/>
              <a:t>汇总层模型设计的基本原则</a:t>
            </a:r>
            <a:endParaRPr lang="zh-CN" altLang="en-US" dirty="0"/>
          </a:p>
        </p:txBody>
      </p:sp>
    </p:spTree>
    <p:extLst>
      <p:ext uri="{BB962C8B-B14F-4D97-AF65-F5344CB8AC3E}">
        <p14:creationId xmlns:p14="http://schemas.microsoft.com/office/powerpoint/2010/main" val="25329097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3" name="标题 3"/>
          <p:cNvSpPr txBox="1">
            <a:spLocks/>
          </p:cNvSpPr>
          <p:nvPr/>
        </p:nvSpPr>
        <p:spPr>
          <a:xfrm>
            <a:off x="609759" y="398026"/>
            <a:ext cx="10975658" cy="516586"/>
          </a:xfrm>
          <a:prstGeom prst="rect">
            <a:avLst/>
          </a:prstGeom>
        </p:spPr>
        <p:txBody>
          <a:bodyPr/>
          <a:lstStyle>
            <a:defPPr>
              <a:defRPr lang="zh-CN"/>
            </a:defPPr>
            <a:lvl1pPr defTabSz="914400" fontAlgn="auto">
              <a:spcBef>
                <a:spcPts val="0"/>
              </a:spcBef>
              <a:spcAft>
                <a:spcPts val="0"/>
              </a:spcAft>
              <a:defRPr b="1" kern="0">
                <a:solidFill>
                  <a:srgbClr val="990000"/>
                </a:solidFill>
                <a:latin typeface="微软雅黑" panose="020B0503020204020204" pitchFamily="34" charset="-122"/>
                <a:ea typeface="微软雅黑" panose="020B0503020204020204" pitchFamily="34" charset="-122"/>
                <a:cs typeface="+mj-cs"/>
              </a:defRPr>
            </a:lvl1pPr>
            <a:lvl2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r>
              <a:rPr lang="zh-CN" altLang="en-US" dirty="0"/>
              <a:t>模型设计</a:t>
            </a:r>
            <a:r>
              <a:rPr lang="en-US" altLang="zh-CN" dirty="0"/>
              <a:t>-</a:t>
            </a:r>
            <a:r>
              <a:rPr lang="zh-CN" altLang="en-US" dirty="0"/>
              <a:t>事实表的分类</a:t>
            </a:r>
            <a:endParaRPr lang="zh-CN" altLang="en-US" dirty="0"/>
          </a:p>
        </p:txBody>
      </p:sp>
      <p:sp>
        <p:nvSpPr>
          <p:cNvPr id="4" name="内容占位符 1"/>
          <p:cNvSpPr txBox="1">
            <a:spLocks/>
          </p:cNvSpPr>
          <p:nvPr/>
        </p:nvSpPr>
        <p:spPr>
          <a:xfrm>
            <a:off x="609759" y="1152866"/>
            <a:ext cx="10975658" cy="764760"/>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defTabSz="1026399">
              <a:lnSpc>
                <a:spcPct val="125000"/>
              </a:lnSpc>
            </a:pPr>
            <a:r>
              <a:rPr lang="zh-CN" altLang="en-US" sz="1800" b="0" kern="0" dirty="0">
                <a:latin typeface="微软雅黑" panose="020B0503020204020204" pitchFamily="34" charset="-122"/>
                <a:ea typeface="微软雅黑" panose="020B0503020204020204" pitchFamily="34" charset="-122"/>
              </a:rPr>
              <a:t>事实表主要包含三种类型：事务事实表、周期快照事实表、累积快照事实</a:t>
            </a:r>
            <a:r>
              <a:rPr lang="zh-CN" altLang="en-US" sz="1800" b="0" kern="0" dirty="0" smtClean="0">
                <a:latin typeface="微软雅黑" panose="020B0503020204020204" pitchFamily="34" charset="-122"/>
                <a:ea typeface="微软雅黑" panose="020B0503020204020204" pitchFamily="34" charset="-122"/>
              </a:rPr>
              <a:t>表。事务事实表为最明细数据，汇总层主要设计周期快照和累计快照</a:t>
            </a:r>
            <a:r>
              <a:rPr lang="zh-CN" altLang="en-US" sz="1800" b="0" kern="0" dirty="0" smtClean="0">
                <a:latin typeface="微软雅黑" panose="020B0503020204020204" pitchFamily="34" charset="-122"/>
                <a:ea typeface="微软雅黑" panose="020B0503020204020204" pitchFamily="34" charset="-122"/>
              </a:rPr>
              <a:t>表，快照表分为日快照和月快照表，累计表按日更新。</a:t>
            </a:r>
            <a:endParaRPr lang="zh-CN" altLang="en-US" sz="1800" b="0" kern="0"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nvPr>
        </p:nvGraphicFramePr>
        <p:xfrm>
          <a:off x="913011" y="1917625"/>
          <a:ext cx="10755994" cy="4046574"/>
        </p:xfrm>
        <a:graphic>
          <a:graphicData uri="http://schemas.openxmlformats.org/drawingml/2006/table">
            <a:tbl>
              <a:tblPr firstRow="1" bandRow="1">
                <a:tableStyleId>{5C22544A-7EE6-4342-B048-85BDC9FD1C3A}</a:tableStyleId>
              </a:tblPr>
              <a:tblGrid>
                <a:gridCol w="1728642"/>
                <a:gridCol w="2881070"/>
                <a:gridCol w="3073141"/>
                <a:gridCol w="3073141"/>
              </a:tblGrid>
              <a:tr h="504056">
                <a:tc>
                  <a:txBody>
                    <a:bodyPr/>
                    <a:lstStyle/>
                    <a:p>
                      <a:pPr algn="ctr"/>
                      <a:endParaRPr lang="en-US" sz="1600" dirty="0">
                        <a:solidFill>
                          <a:schemeClr val="tx1"/>
                        </a:solidFill>
                        <a:latin typeface="微软雅黑" panose="020B0503020204020204" pitchFamily="34" charset="-122"/>
                        <a:ea typeface="微软雅黑" panose="020B0503020204020204" pitchFamily="34" charset="-122"/>
                      </a:endParaRPr>
                    </a:p>
                  </a:txBody>
                  <a:tcPr marL="121952" marR="121952" marT="45731" marB="45731" anchor="ctr"/>
                </a:tc>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事务</a:t>
                      </a:r>
                      <a:endParaRPr lang="en-US" sz="1600" dirty="0">
                        <a:solidFill>
                          <a:schemeClr val="tx1"/>
                        </a:solidFill>
                        <a:latin typeface="微软雅黑" panose="020B0503020204020204" pitchFamily="34" charset="-122"/>
                        <a:ea typeface="微软雅黑" panose="020B0503020204020204" pitchFamily="34" charset="-122"/>
                      </a:endParaRPr>
                    </a:p>
                  </a:txBody>
                  <a:tcPr marL="121952" marR="121952" marT="45731" marB="45731" anchor="ctr"/>
                </a:tc>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周期快照</a:t>
                      </a:r>
                      <a:endParaRPr lang="en-US" sz="1600" dirty="0">
                        <a:solidFill>
                          <a:schemeClr val="tx1"/>
                        </a:solidFill>
                        <a:latin typeface="微软雅黑" panose="020B0503020204020204" pitchFamily="34" charset="-122"/>
                        <a:ea typeface="微软雅黑" panose="020B0503020204020204" pitchFamily="34" charset="-122"/>
                      </a:endParaRPr>
                    </a:p>
                  </a:txBody>
                  <a:tcPr marL="121952" marR="121952" marT="45731" marB="45731" anchor="ctr"/>
                </a:tc>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累计快照</a:t>
                      </a:r>
                      <a:endParaRPr lang="en-US" sz="1600" dirty="0">
                        <a:solidFill>
                          <a:schemeClr val="tx1"/>
                        </a:solidFill>
                        <a:latin typeface="微软雅黑" panose="020B0503020204020204" pitchFamily="34" charset="-122"/>
                        <a:ea typeface="微软雅黑" panose="020B0503020204020204" pitchFamily="34" charset="-122"/>
                      </a:endParaRPr>
                    </a:p>
                  </a:txBody>
                  <a:tcPr marL="121952" marR="121952" marT="45731" marB="45731" anchor="ctr"/>
                </a:tc>
              </a:tr>
              <a:tr h="504056">
                <a:tc>
                  <a:txBody>
                    <a:bodyPr/>
                    <a:lstStyle/>
                    <a:p>
                      <a:r>
                        <a:rPr lang="zh-CN" altLang="en-US" sz="1400" dirty="0" smtClean="0">
                          <a:latin typeface="微软雅黑" panose="020B0503020204020204" pitchFamily="34" charset="-122"/>
                          <a:ea typeface="微软雅黑" panose="020B0503020204020204" pitchFamily="34" charset="-122"/>
                        </a:rPr>
                        <a:t>周期</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离散事务时间点</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以有规律的、可预测的间隔产生快照</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用于时间跨度不确定的不断变化的流水线</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工作流</a:t>
                      </a:r>
                      <a:endParaRPr lang="en-US" sz="1400" dirty="0">
                        <a:latin typeface="微软雅黑" panose="020B0503020204020204" pitchFamily="34" charset="-122"/>
                        <a:ea typeface="微软雅黑" panose="020B0503020204020204" pitchFamily="34" charset="-122"/>
                      </a:endParaRPr>
                    </a:p>
                  </a:txBody>
                  <a:tcPr marL="121952" marR="121952" marT="45731" marB="45731"/>
                </a:tc>
              </a:tr>
              <a:tr h="504056">
                <a:tc>
                  <a:txBody>
                    <a:bodyPr/>
                    <a:lstStyle/>
                    <a:p>
                      <a:r>
                        <a:rPr lang="zh-CN" altLang="en-US" sz="1400" dirty="0" smtClean="0">
                          <a:latin typeface="微软雅黑" panose="020B0503020204020204" pitchFamily="34" charset="-122"/>
                          <a:ea typeface="微软雅黑" panose="020B0503020204020204" pitchFamily="34" charset="-122"/>
                        </a:rPr>
                        <a:t>粒度</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每个事务或是事务线一行</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每个快照周期加上其他维度一行</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每次管道事件一行</a:t>
                      </a:r>
                      <a:endParaRPr lang="en-US" sz="1400" dirty="0">
                        <a:latin typeface="微软雅黑" panose="020B0503020204020204" pitchFamily="34" charset="-122"/>
                        <a:ea typeface="微软雅黑" panose="020B0503020204020204" pitchFamily="34" charset="-122"/>
                      </a:endParaRPr>
                    </a:p>
                  </a:txBody>
                  <a:tcPr marL="121952" marR="121952" marT="45731" marB="45731"/>
                </a:tc>
              </a:tr>
              <a:tr h="504056">
                <a:tc>
                  <a:txBody>
                    <a:bodyPr/>
                    <a:lstStyle/>
                    <a:p>
                      <a:r>
                        <a:rPr lang="zh-CN" altLang="en-US" sz="1400" dirty="0" smtClean="0">
                          <a:latin typeface="微软雅黑" panose="020B0503020204020204" pitchFamily="34" charset="-122"/>
                          <a:ea typeface="微软雅黑" panose="020B0503020204020204" pitchFamily="34" charset="-122"/>
                        </a:rPr>
                        <a:t>日期维度</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事务日期</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快照日期</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关键里程碑涉及的多个日期</a:t>
                      </a:r>
                      <a:endParaRPr lang="en-US" sz="1400" dirty="0">
                        <a:latin typeface="微软雅黑" panose="020B0503020204020204" pitchFamily="34" charset="-122"/>
                        <a:ea typeface="微软雅黑" panose="020B0503020204020204" pitchFamily="34" charset="-122"/>
                      </a:endParaRPr>
                    </a:p>
                  </a:txBody>
                  <a:tcPr marL="121952" marR="121952" marT="45731" marB="45731"/>
                </a:tc>
              </a:tr>
              <a:tr h="504056">
                <a:tc>
                  <a:txBody>
                    <a:bodyPr/>
                    <a:lstStyle/>
                    <a:p>
                      <a:r>
                        <a:rPr lang="zh-CN" altLang="en-US" sz="1400" dirty="0" smtClean="0">
                          <a:latin typeface="微软雅黑" panose="020B0503020204020204" pitchFamily="34" charset="-122"/>
                          <a:ea typeface="微软雅黑" panose="020B0503020204020204" pitchFamily="34" charset="-122"/>
                        </a:rPr>
                        <a:t>事实</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事务性能</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时间间隔内的累积性能</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管道事件性能</a:t>
                      </a:r>
                      <a:endParaRPr lang="en-US" sz="1400" dirty="0">
                        <a:latin typeface="微软雅黑" panose="020B0503020204020204" pitchFamily="34" charset="-122"/>
                        <a:ea typeface="微软雅黑" panose="020B0503020204020204" pitchFamily="34" charset="-122"/>
                      </a:endParaRPr>
                    </a:p>
                  </a:txBody>
                  <a:tcPr marL="121952" marR="121952" marT="45731" marB="45731"/>
                </a:tc>
              </a:tr>
              <a:tr h="504056">
                <a:tc>
                  <a:txBody>
                    <a:bodyPr/>
                    <a:lstStyle/>
                    <a:p>
                      <a:r>
                        <a:rPr lang="zh-CN" altLang="en-US" sz="1400" dirty="0" smtClean="0">
                          <a:latin typeface="微软雅黑" panose="020B0503020204020204" pitchFamily="34" charset="-122"/>
                          <a:ea typeface="微软雅黑" panose="020B0503020204020204" pitchFamily="34" charset="-122"/>
                        </a:rPr>
                        <a:t>事实表稀疏性</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稠密或稀疏，与活动有关</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稠密</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稠密或稀疏，与管道事件有关</a:t>
                      </a:r>
                      <a:endParaRPr lang="en-US" sz="1400" dirty="0">
                        <a:latin typeface="微软雅黑" panose="020B0503020204020204" pitchFamily="34" charset="-122"/>
                        <a:ea typeface="微软雅黑" panose="020B0503020204020204" pitchFamily="34" charset="-122"/>
                      </a:endParaRPr>
                    </a:p>
                  </a:txBody>
                  <a:tcPr marL="121952" marR="121952" marT="45731" marB="45731"/>
                </a:tc>
              </a:tr>
              <a:tr h="504056">
                <a:tc>
                  <a:txBody>
                    <a:bodyPr/>
                    <a:lstStyle/>
                    <a:p>
                      <a:r>
                        <a:rPr lang="zh-CN" altLang="en-US" sz="1400" dirty="0" smtClean="0">
                          <a:latin typeface="微软雅黑" panose="020B0503020204020204" pitchFamily="34" charset="-122"/>
                          <a:ea typeface="微软雅黑" panose="020B0503020204020204" pitchFamily="34" charset="-122"/>
                        </a:rPr>
                        <a:t>事实表更新</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不需要更新，除非有错误需修改</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不需要更新，除非有错误需要修改</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管道活动发生时更新</a:t>
                      </a:r>
                      <a:endParaRPr lang="en-US" sz="1400" dirty="0">
                        <a:latin typeface="微软雅黑" panose="020B0503020204020204" pitchFamily="34" charset="-122"/>
                        <a:ea typeface="微软雅黑" panose="020B0503020204020204" pitchFamily="34" charset="-122"/>
                      </a:endParaRPr>
                    </a:p>
                  </a:txBody>
                  <a:tcPr marL="121952" marR="121952" marT="45731" marB="45731"/>
                </a:tc>
              </a:tr>
              <a:tr h="504056">
                <a:tc>
                  <a:txBody>
                    <a:bodyPr/>
                    <a:lstStyle/>
                    <a:p>
                      <a:r>
                        <a:rPr lang="zh-CN" altLang="en-US" sz="1400" dirty="0" smtClean="0">
                          <a:latin typeface="微软雅黑" panose="020B0503020204020204" pitchFamily="34" charset="-122"/>
                          <a:ea typeface="微软雅黑" panose="020B0503020204020204" pitchFamily="34" charset="-122"/>
                        </a:rPr>
                        <a:t>案例</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用户广告位操作日志</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广告业务广告位日汇总</a:t>
                      </a:r>
                      <a:endParaRPr lang="en-US" sz="1400" dirty="0">
                        <a:latin typeface="微软雅黑" panose="020B0503020204020204" pitchFamily="34" charset="-122"/>
                        <a:ea typeface="微软雅黑" panose="020B0503020204020204" pitchFamily="34" charset="-122"/>
                      </a:endParaRPr>
                    </a:p>
                  </a:txBody>
                  <a:tcPr marL="121952" marR="121952" marT="45731" marB="45731"/>
                </a:tc>
                <a:tc>
                  <a:txBody>
                    <a:bodyPr/>
                    <a:lstStyle/>
                    <a:p>
                      <a:r>
                        <a:rPr lang="zh-CN" altLang="en-US" sz="1400" dirty="0" smtClean="0">
                          <a:latin typeface="微软雅黑" panose="020B0503020204020204" pitchFamily="34" charset="-122"/>
                          <a:ea typeface="微软雅黑" panose="020B0503020204020204" pitchFamily="34" charset="-122"/>
                        </a:rPr>
                        <a:t>广告业务广告位累计汇总</a:t>
                      </a:r>
                      <a:endParaRPr lang="en-US" sz="1400" dirty="0">
                        <a:latin typeface="微软雅黑" panose="020B0503020204020204" pitchFamily="34" charset="-122"/>
                        <a:ea typeface="微软雅黑" panose="020B0503020204020204" pitchFamily="34" charset="-122"/>
                      </a:endParaRPr>
                    </a:p>
                  </a:txBody>
                  <a:tcPr marL="121952" marR="121952" marT="45731" marB="45731"/>
                </a:tc>
              </a:tr>
            </a:tbl>
          </a:graphicData>
        </a:graphic>
      </p:graphicFrame>
    </p:spTree>
    <p:extLst>
      <p:ext uri="{BB962C8B-B14F-4D97-AF65-F5344CB8AC3E}">
        <p14:creationId xmlns:p14="http://schemas.microsoft.com/office/powerpoint/2010/main" val="656628222"/>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3" name="标题 3"/>
          <p:cNvSpPr txBox="1">
            <a:spLocks/>
          </p:cNvSpPr>
          <p:nvPr/>
        </p:nvSpPr>
        <p:spPr>
          <a:xfrm>
            <a:off x="609759" y="398026"/>
            <a:ext cx="10975658" cy="516586"/>
          </a:xfrm>
          <a:prstGeom prst="rect">
            <a:avLst/>
          </a:prstGeom>
        </p:spPr>
        <p:txBody>
          <a:bodyPr/>
          <a:lstStyle>
            <a:defPPr>
              <a:defRPr lang="zh-CN"/>
            </a:defPPr>
            <a:lvl1pPr defTabSz="914400" fontAlgn="auto">
              <a:spcBef>
                <a:spcPts val="0"/>
              </a:spcBef>
              <a:spcAft>
                <a:spcPts val="0"/>
              </a:spcAft>
              <a:defRPr b="1" kern="0">
                <a:solidFill>
                  <a:srgbClr val="990000"/>
                </a:solidFill>
                <a:latin typeface="微软雅黑" panose="020B0503020204020204" pitchFamily="34" charset="-122"/>
                <a:ea typeface="微软雅黑" panose="020B0503020204020204" pitchFamily="34" charset="-122"/>
                <a:cs typeface="+mj-cs"/>
              </a:defRPr>
            </a:lvl1pPr>
            <a:lvl2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r>
              <a:rPr lang="zh-CN" altLang="en-US" dirty="0"/>
              <a:t>汇总层模型设计</a:t>
            </a:r>
            <a:r>
              <a:rPr lang="en-US" altLang="zh-CN" dirty="0"/>
              <a:t>-</a:t>
            </a:r>
            <a:r>
              <a:rPr lang="zh-CN" altLang="en-US" dirty="0"/>
              <a:t>模型设计过程</a:t>
            </a:r>
          </a:p>
        </p:txBody>
      </p:sp>
      <p:graphicFrame>
        <p:nvGraphicFramePr>
          <p:cNvPr id="4" name="图示 3"/>
          <p:cNvGraphicFramePr/>
          <p:nvPr>
            <p:extLst>
              <p:ext uri="{D42A27DB-BD31-4B8C-83A1-F6EECF244321}">
                <p14:modId xmlns:p14="http://schemas.microsoft.com/office/powerpoint/2010/main" val="1560543619"/>
              </p:ext>
            </p:extLst>
          </p:nvPr>
        </p:nvGraphicFramePr>
        <p:xfrm>
          <a:off x="841004" y="1197546"/>
          <a:ext cx="10513168" cy="4969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5123230"/>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3" name="标题 3"/>
          <p:cNvSpPr txBox="1">
            <a:spLocks/>
          </p:cNvSpPr>
          <p:nvPr/>
        </p:nvSpPr>
        <p:spPr>
          <a:xfrm>
            <a:off x="609759" y="398026"/>
            <a:ext cx="10975658" cy="516586"/>
          </a:xfrm>
          <a:prstGeom prst="rect">
            <a:avLst/>
          </a:prstGeom>
        </p:spPr>
        <p:txBody>
          <a:bodyPr/>
          <a:lstStyle>
            <a:defPPr>
              <a:defRPr lang="zh-CN"/>
            </a:defPPr>
            <a:lvl1pPr defTabSz="914400" fontAlgn="auto">
              <a:spcBef>
                <a:spcPts val="0"/>
              </a:spcBef>
              <a:spcAft>
                <a:spcPts val="0"/>
              </a:spcAft>
              <a:defRPr b="1" kern="0">
                <a:solidFill>
                  <a:srgbClr val="990000"/>
                </a:solidFill>
                <a:latin typeface="微软雅黑" panose="020B0503020204020204" pitchFamily="34" charset="-122"/>
                <a:ea typeface="微软雅黑" panose="020B0503020204020204" pitchFamily="34" charset="-122"/>
                <a:cs typeface="+mj-cs"/>
              </a:defRPr>
            </a:lvl1pPr>
            <a:lvl2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r>
              <a:rPr lang="zh-CN" altLang="en-US" dirty="0"/>
              <a:t>模型设计</a:t>
            </a:r>
            <a:r>
              <a:rPr lang="en-US" altLang="zh-CN" dirty="0"/>
              <a:t>-</a:t>
            </a:r>
            <a:r>
              <a:rPr lang="zh-CN" altLang="en-US" dirty="0"/>
              <a:t>梳理业务过程，选择模型描述的业务过程</a:t>
            </a:r>
            <a:endParaRPr lang="zh-CN" altLang="en-US" dirty="0"/>
          </a:p>
        </p:txBody>
      </p:sp>
      <p:sp>
        <p:nvSpPr>
          <p:cNvPr id="16" name="文本框 15"/>
          <p:cNvSpPr txBox="1"/>
          <p:nvPr/>
        </p:nvSpPr>
        <p:spPr>
          <a:xfrm>
            <a:off x="580357" y="1269554"/>
            <a:ext cx="10783974" cy="707886"/>
          </a:xfrm>
          <a:prstGeom prst="rect">
            <a:avLst/>
          </a:prstGeom>
          <a:noFill/>
        </p:spPr>
        <p:txBody>
          <a:bodyPr wrap="square" rtlCol="0">
            <a:spAutoFit/>
          </a:bodyPr>
          <a:lstStyle/>
          <a:p>
            <a:pPr>
              <a:lnSpc>
                <a:spcPct val="125000"/>
              </a:lnSpc>
            </a:pPr>
            <a:r>
              <a:rPr lang="zh-CN" altLang="en-US" sz="1600" dirty="0" smtClean="0">
                <a:latin typeface="微软雅黑" panose="020B0503020204020204" pitchFamily="34" charset="-122"/>
                <a:ea typeface="微软雅黑" panose="020B0503020204020204" pitchFamily="34" charset="-122"/>
              </a:rPr>
              <a:t>分析各业务的业务过程，比较各业务的业务过程的差异性及数据来源；</a:t>
            </a:r>
            <a:r>
              <a:rPr lang="zh-CN" altLang="en-US" sz="1600" b="0" dirty="0" smtClean="0">
                <a:latin typeface="微软雅黑" panose="020B0503020204020204" pitchFamily="34" charset="-122"/>
                <a:ea typeface="微软雅黑" panose="020B0503020204020204" pitchFamily="34" charset="-122"/>
              </a:rPr>
              <a:t>归纳出共同的业务过程，例如：业务使用（活跃）、支付等</a:t>
            </a:r>
            <a:r>
              <a:rPr lang="zh-CN" altLang="en-US" sz="1600" dirty="0">
                <a:latin typeface="微软雅黑" panose="020B0503020204020204" pitchFamily="34" charset="-122"/>
                <a:ea typeface="微软雅黑" panose="020B0503020204020204" pitchFamily="34" charset="-122"/>
              </a:rPr>
              <a:t>。</a:t>
            </a:r>
            <a:endParaRPr lang="zh-CN" altLang="en-US" sz="1600" b="0" dirty="0" smtClean="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2"/>
          <a:stretch>
            <a:fillRect/>
          </a:stretch>
        </p:blipFill>
        <p:spPr>
          <a:xfrm>
            <a:off x="677729" y="2133650"/>
            <a:ext cx="10585176" cy="2316384"/>
          </a:xfrm>
          <a:prstGeom prst="rect">
            <a:avLst/>
          </a:prstGeom>
        </p:spPr>
      </p:pic>
      <p:sp>
        <p:nvSpPr>
          <p:cNvPr id="18" name="椭圆 17"/>
          <p:cNvSpPr/>
          <p:nvPr/>
        </p:nvSpPr>
        <p:spPr bwMode="auto">
          <a:xfrm>
            <a:off x="624979" y="4791076"/>
            <a:ext cx="1800200" cy="798958"/>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1600" b="1" dirty="0" smtClean="0">
                <a:latin typeface="微软雅黑" panose="020B0503020204020204" pitchFamily="34" charset="-122"/>
                <a:ea typeface="微软雅黑" panose="020B0503020204020204" pitchFamily="34" charset="-122"/>
              </a:rPr>
              <a:t>业务使用</a:t>
            </a:r>
            <a:endPar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椭圆 18"/>
          <p:cNvSpPr/>
          <p:nvPr/>
        </p:nvSpPr>
        <p:spPr bwMode="auto">
          <a:xfrm>
            <a:off x="1633091" y="2547416"/>
            <a:ext cx="936104" cy="1386434"/>
          </a:xfrm>
          <a:prstGeom prst="ellipse">
            <a:avLst/>
          </a:prstGeom>
          <a:noFill/>
          <a:ln w="9525" cap="flat" cmpd="sng" algn="ctr">
            <a:solidFill>
              <a:srgbClr val="FF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20" name="椭圆 19"/>
          <p:cNvSpPr/>
          <p:nvPr/>
        </p:nvSpPr>
        <p:spPr bwMode="auto">
          <a:xfrm>
            <a:off x="2785219" y="3573810"/>
            <a:ext cx="936104" cy="234306"/>
          </a:xfrm>
          <a:prstGeom prst="ellipse">
            <a:avLst/>
          </a:prstGeom>
          <a:noFill/>
          <a:ln w="9525" cap="flat" cmpd="sng" algn="ctr">
            <a:solidFill>
              <a:srgbClr val="FF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21" name="椭圆 20"/>
          <p:cNvSpPr/>
          <p:nvPr/>
        </p:nvSpPr>
        <p:spPr bwMode="auto">
          <a:xfrm>
            <a:off x="2785219" y="3933850"/>
            <a:ext cx="936104" cy="234306"/>
          </a:xfrm>
          <a:prstGeom prst="ellipse">
            <a:avLst/>
          </a:prstGeom>
          <a:noFill/>
          <a:ln w="9525" cap="flat" cmpd="sng" algn="ctr">
            <a:solidFill>
              <a:srgbClr val="FF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22" name="椭圆 21"/>
          <p:cNvSpPr/>
          <p:nvPr/>
        </p:nvSpPr>
        <p:spPr bwMode="auto">
          <a:xfrm>
            <a:off x="2785219" y="4228036"/>
            <a:ext cx="936104" cy="234306"/>
          </a:xfrm>
          <a:prstGeom prst="ellipse">
            <a:avLst/>
          </a:prstGeom>
          <a:noFill/>
          <a:ln w="9525" cap="flat" cmpd="sng" algn="ctr">
            <a:solidFill>
              <a:srgbClr val="FF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23" name="椭圆 22"/>
          <p:cNvSpPr/>
          <p:nvPr/>
        </p:nvSpPr>
        <p:spPr bwMode="auto">
          <a:xfrm>
            <a:off x="2875229" y="4791076"/>
            <a:ext cx="1800200" cy="798958"/>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1600" b="1" dirty="0" smtClean="0">
                <a:latin typeface="微软雅黑" panose="020B0503020204020204" pitchFamily="34" charset="-122"/>
                <a:ea typeface="微软雅黑" panose="020B0503020204020204" pitchFamily="34" charset="-122"/>
              </a:rPr>
              <a:t>支付</a:t>
            </a:r>
            <a:endPar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5" name="椭圆 24"/>
          <p:cNvSpPr/>
          <p:nvPr/>
        </p:nvSpPr>
        <p:spPr bwMode="auto">
          <a:xfrm>
            <a:off x="5125479" y="4791076"/>
            <a:ext cx="1800200" cy="798958"/>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600" b="1" dirty="0" smtClean="0">
                <a:latin typeface="微软雅黑" panose="020B0503020204020204" pitchFamily="34" charset="-122"/>
                <a:ea typeface="微软雅黑" panose="020B0503020204020204" pitchFamily="34" charset="-122"/>
              </a:rPr>
              <a:t>PUSH</a:t>
            </a:r>
            <a:r>
              <a:rPr lang="zh-CN" altLang="en-US" sz="1600" b="1" dirty="0" smtClean="0">
                <a:latin typeface="微软雅黑" panose="020B0503020204020204" pitchFamily="34" charset="-122"/>
                <a:ea typeface="微软雅黑" panose="020B0503020204020204" pitchFamily="34" charset="-122"/>
              </a:rPr>
              <a:t>营销</a:t>
            </a:r>
            <a:endPar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6" name="椭圆 25"/>
          <p:cNvSpPr/>
          <p:nvPr/>
        </p:nvSpPr>
        <p:spPr bwMode="auto">
          <a:xfrm>
            <a:off x="7375729" y="4791076"/>
            <a:ext cx="1800200" cy="798958"/>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1600" b="1" dirty="0" smtClean="0">
                <a:latin typeface="微软雅黑" panose="020B0503020204020204" pitchFamily="34" charset="-122"/>
                <a:ea typeface="微软雅黑" panose="020B0503020204020204" pitchFamily="34" charset="-122"/>
              </a:rPr>
              <a:t>联盟广告</a:t>
            </a:r>
            <a:endPar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7" name="椭圆 26"/>
          <p:cNvSpPr/>
          <p:nvPr/>
        </p:nvSpPr>
        <p:spPr bwMode="auto">
          <a:xfrm>
            <a:off x="9625979" y="4791076"/>
            <a:ext cx="1800200" cy="798958"/>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600" b="1" dirty="0" smtClean="0">
                <a:latin typeface="微软雅黑" panose="020B0503020204020204" pitchFamily="34" charset="-122"/>
                <a:ea typeface="微软雅黑" panose="020B0503020204020204" pitchFamily="34" charset="-122"/>
              </a:rPr>
              <a:t>……</a:t>
            </a:r>
            <a:endPar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820219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3" name="标题 3"/>
          <p:cNvSpPr txBox="1">
            <a:spLocks/>
          </p:cNvSpPr>
          <p:nvPr/>
        </p:nvSpPr>
        <p:spPr>
          <a:xfrm>
            <a:off x="609759" y="398026"/>
            <a:ext cx="10975658" cy="516586"/>
          </a:xfrm>
          <a:prstGeom prst="rect">
            <a:avLst/>
          </a:prstGeom>
        </p:spPr>
        <p:txBody>
          <a:bodyPr/>
          <a:lstStyle>
            <a:defPPr>
              <a:defRPr lang="zh-CN"/>
            </a:defPPr>
            <a:lvl1pPr defTabSz="914400" fontAlgn="auto">
              <a:spcBef>
                <a:spcPts val="0"/>
              </a:spcBef>
              <a:spcAft>
                <a:spcPts val="0"/>
              </a:spcAft>
              <a:defRPr b="1" kern="0">
                <a:solidFill>
                  <a:srgbClr val="990000"/>
                </a:solidFill>
                <a:latin typeface="微软雅黑" panose="020B0503020204020204" pitchFamily="34" charset="-122"/>
                <a:ea typeface="微软雅黑" panose="020B0503020204020204" pitchFamily="34" charset="-122"/>
                <a:cs typeface="+mj-cs"/>
              </a:defRPr>
            </a:lvl1pPr>
            <a:lvl2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r>
              <a:rPr lang="zh-CN" altLang="en-US" dirty="0"/>
              <a:t>模型设计</a:t>
            </a:r>
            <a:r>
              <a:rPr lang="en-US" altLang="zh-CN" dirty="0"/>
              <a:t>-</a:t>
            </a:r>
            <a:r>
              <a:rPr lang="zh-CN" altLang="en-US" dirty="0"/>
              <a:t>声明粒度</a:t>
            </a:r>
            <a:r>
              <a:rPr lang="en-US" altLang="zh-CN" dirty="0"/>
              <a:t>-</a:t>
            </a:r>
            <a:r>
              <a:rPr lang="zh-CN" altLang="en-US" dirty="0"/>
              <a:t>数据粒度的基本概念及粒度选择</a:t>
            </a:r>
            <a:endParaRPr lang="zh-CN" altLang="en-US" dirty="0"/>
          </a:p>
        </p:txBody>
      </p:sp>
      <p:sp>
        <p:nvSpPr>
          <p:cNvPr id="4" name="内容占位符 1"/>
          <p:cNvSpPr txBox="1">
            <a:spLocks/>
          </p:cNvSpPr>
          <p:nvPr/>
        </p:nvSpPr>
        <p:spPr>
          <a:xfrm>
            <a:off x="609759" y="1152865"/>
            <a:ext cx="10975658" cy="818079"/>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285750" indent="-285750">
              <a:lnSpc>
                <a:spcPct val="125000"/>
              </a:lnSpc>
              <a:buFont typeface="Wingdings" panose="05000000000000000000" pitchFamily="2" charset="2"/>
              <a:buChar char="Ø"/>
            </a:pPr>
            <a:r>
              <a:rPr lang="zh-CN" altLang="en-US" sz="1800" b="0" dirty="0">
                <a:latin typeface="微软雅黑" panose="020B0503020204020204" pitchFamily="34" charset="-122"/>
                <a:ea typeface="微软雅黑" panose="020B0503020204020204" pitchFamily="34" charset="-122"/>
              </a:rPr>
              <a:t>粒度：用于</a:t>
            </a:r>
            <a:r>
              <a:rPr lang="zh-CN" altLang="en-US" sz="1800" b="0" dirty="0" smtClean="0">
                <a:latin typeface="微软雅黑" panose="020B0503020204020204" pitchFamily="34" charset="-122"/>
                <a:ea typeface="微软雅黑" panose="020B0503020204020204" pitchFamily="34" charset="-122"/>
              </a:rPr>
              <a:t>确定事实</a:t>
            </a:r>
            <a:r>
              <a:rPr lang="zh-CN" altLang="en-US" sz="1800" b="0" dirty="0">
                <a:latin typeface="微软雅黑" panose="020B0503020204020204" pitchFamily="34" charset="-122"/>
                <a:ea typeface="微软雅黑" panose="020B0503020204020204" pitchFamily="34" charset="-122"/>
              </a:rPr>
              <a:t>表</a:t>
            </a:r>
            <a:r>
              <a:rPr lang="zh-CN" altLang="en-US" sz="1800" b="0" dirty="0" smtClean="0">
                <a:latin typeface="微软雅黑" panose="020B0503020204020204" pitchFamily="34" charset="-122"/>
                <a:ea typeface="微软雅黑" panose="020B0503020204020204" pitchFamily="34" charset="-122"/>
              </a:rPr>
              <a:t>的每行数据的明细程度。数据粒度越明细细，越能承受更多无法预期的查询。数据粒度越明细，数据量越大，查询效率越低</a:t>
            </a:r>
            <a:r>
              <a:rPr lang="zh-CN" altLang="en-US" sz="1800" b="0" dirty="0" smtClean="0">
                <a:latin typeface="微软雅黑" panose="020B0503020204020204" pitchFamily="34" charset="-122"/>
                <a:ea typeface="微软雅黑" panose="020B0503020204020204" pitchFamily="34" charset="-122"/>
              </a:rPr>
              <a:t>。</a:t>
            </a:r>
            <a:endParaRPr lang="en-US" altLang="zh-CN" sz="1400" b="0" dirty="0">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nvPr>
        </p:nvGraphicFramePr>
        <p:xfrm>
          <a:off x="192931" y="2494074"/>
          <a:ext cx="4968552" cy="3456000"/>
        </p:xfrm>
        <a:graphic>
          <a:graphicData uri="http://schemas.openxmlformats.org/drawingml/2006/table">
            <a:tbl>
              <a:tblPr/>
              <a:tblGrid>
                <a:gridCol w="468000"/>
                <a:gridCol w="936000"/>
                <a:gridCol w="936000"/>
                <a:gridCol w="936000"/>
                <a:gridCol w="936000"/>
                <a:gridCol w="756552"/>
              </a:tblGrid>
              <a:tr h="432000">
                <a:tc>
                  <a:txBody>
                    <a:bodyPr/>
                    <a:lstStyle/>
                    <a:p>
                      <a:pPr algn="ctr" fontAlgn="ct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1</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订单编号</a:t>
                      </a:r>
                    </a:p>
                  </a:txBody>
                  <a:tcPr marL="7620" marR="7620" marT="7620" marB="0" anchor="ctr">
                    <a:lnL>
                      <a:noFill/>
                    </a:lnL>
                    <a:lnR>
                      <a:noFill/>
                    </a:lnR>
                    <a:lnT>
                      <a:noFill/>
                    </a:lnT>
                    <a:lnB>
                      <a:noFill/>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用户编号</a:t>
                      </a:r>
                    </a:p>
                  </a:txBody>
                  <a:tcPr marL="7620" marR="7620" marT="7620" marB="0" anchor="ctr">
                    <a:lnL>
                      <a:noFill/>
                    </a:lnL>
                    <a:lnR>
                      <a:noFill/>
                    </a:lnR>
                    <a:lnT>
                      <a:noFill/>
                    </a:lnT>
                    <a:lnB>
                      <a:noFill/>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项目编号</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交易时间</a:t>
                      </a:r>
                    </a:p>
                  </a:txBody>
                  <a:tcPr marL="7620" marR="7620" marT="7620" marB="0" anchor="ctr">
                    <a:lnL>
                      <a:noFill/>
                    </a:lnL>
                    <a:lnR>
                      <a:noFill/>
                    </a:lnR>
                    <a:lnT>
                      <a:noFill/>
                    </a:lnT>
                    <a:lnB>
                      <a:noFill/>
                    </a:lnB>
                  </a:tcPr>
                </a:tc>
                <a:tc>
                  <a:txBody>
                    <a:bodyPr/>
                    <a:lstStyle/>
                    <a:p>
                      <a:pPr algn="l"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交易金额</a:t>
                      </a:r>
                    </a:p>
                  </a:txBody>
                  <a:tcPr marL="7620" marR="7620" marT="7620" marB="0" anchor="ctr">
                    <a:lnL>
                      <a:noFill/>
                    </a:lnL>
                    <a:lnR>
                      <a:noFill/>
                    </a:lnR>
                    <a:lnT>
                      <a:noFill/>
                    </a:lnT>
                    <a:lnB>
                      <a:noFill/>
                    </a:lnB>
                  </a:tcPr>
                </a:tc>
              </a:tr>
              <a:tr h="432000">
                <a:tc>
                  <a:txBody>
                    <a:bodyPr/>
                    <a:lstStyle/>
                    <a:p>
                      <a:pPr algn="ctr" fontAlgn="ct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r>
              <a:tr h="432000">
                <a:tc>
                  <a:txBody>
                    <a:bodyPr/>
                    <a:lstStyle/>
                    <a:p>
                      <a:pPr algn="ctr" fontAlgn="ct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2</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用户编号</a:t>
                      </a:r>
                    </a:p>
                  </a:txBody>
                  <a:tcPr marL="7620" marR="7620" marT="7620" marB="0" anchor="ctr">
                    <a:lnL>
                      <a:noFill/>
                    </a:lnL>
                    <a:lnR>
                      <a:noFill/>
                    </a:lnR>
                    <a:lnT>
                      <a:noFill/>
                    </a:lnT>
                    <a:lnB>
                      <a:noFill/>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项目编号</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交易日期</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交易金额</a:t>
                      </a:r>
                    </a:p>
                  </a:txBody>
                  <a:tcPr marL="7620" marR="7620" marT="7620" marB="0" anchor="ctr">
                    <a:lnL>
                      <a:noFill/>
                    </a:lnL>
                    <a:lnR>
                      <a:noFill/>
                    </a:lnR>
                    <a:lnT>
                      <a:noFill/>
                    </a:lnT>
                    <a:lnB>
                      <a:noFill/>
                    </a:lnB>
                  </a:tcPr>
                </a:tc>
                <a:tc>
                  <a:txBody>
                    <a:bodyPr/>
                    <a:lstStyle/>
                    <a:p>
                      <a:endParaRPr lang="zh-CN" altLang="en-US" dirty="0"/>
                    </a:p>
                  </a:txBody>
                  <a:tcPr marL="7620" marR="7620" marT="7620" marB="0" anchor="ctr">
                    <a:lnL>
                      <a:noFill/>
                    </a:lnL>
                    <a:lnR>
                      <a:noFill/>
                    </a:lnR>
                    <a:lnT>
                      <a:noFill/>
                    </a:lnT>
                    <a:lnB>
                      <a:noFill/>
                    </a:lnB>
                  </a:tcPr>
                </a:tc>
              </a:tr>
              <a:tr h="432000">
                <a:tc>
                  <a:txBody>
                    <a:bodyPr/>
                    <a:lstStyle/>
                    <a:p>
                      <a:pPr algn="ctr" fontAlgn="ct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r>
              <a:tr h="432000">
                <a:tc>
                  <a:txBody>
                    <a:bodyPr/>
                    <a:lstStyle/>
                    <a:p>
                      <a:pPr algn="ctr" fontAlgn="ct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3</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用户编号</a:t>
                      </a:r>
                    </a:p>
                  </a:txBody>
                  <a:tcPr marL="7620" marR="7620" marT="7620" marB="0" anchor="ctr">
                    <a:lnL>
                      <a:noFill/>
                    </a:lnL>
                    <a:lnR>
                      <a:noFill/>
                    </a:lnR>
                    <a:lnT>
                      <a:noFill/>
                    </a:lnT>
                    <a:lnB>
                      <a:noFill/>
                    </a:lnB>
                  </a:tcPr>
                </a:tc>
                <a:tc>
                  <a:txBody>
                    <a:bodyPr/>
                    <a:lstStyle/>
                    <a:p>
                      <a:pPr algn="l"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交易日期</a:t>
                      </a:r>
                    </a:p>
                  </a:txBody>
                  <a:tcPr marL="7620" marR="7620" marT="7620" marB="0" anchor="ctr">
                    <a:lnL>
                      <a:noFill/>
                    </a:lnL>
                    <a:lnR>
                      <a:noFill/>
                    </a:lnR>
                    <a:lnT>
                      <a:noFill/>
                    </a:lnT>
                    <a:lnB>
                      <a:noFill/>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交易金额</a:t>
                      </a: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r>
              <a:tr h="432000">
                <a:tc>
                  <a:txBody>
                    <a:bodyPr/>
                    <a:lstStyle/>
                    <a:p>
                      <a:pPr algn="ctr" fontAlgn="ct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r>
              <a:tr h="432000">
                <a:tc>
                  <a:txBody>
                    <a:bodyPr/>
                    <a:lstStyle/>
                    <a:p>
                      <a:pPr algn="ctr" fontAlgn="ct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项目编号</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交易日期</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交易金额</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交易用户数</a:t>
                      </a:r>
                    </a:p>
                  </a:txBody>
                  <a:tcPr marL="7620" marR="7620" marT="7620" marB="0" anchor="ctr">
                    <a:lnL>
                      <a:noFill/>
                    </a:lnL>
                    <a:lnR>
                      <a:noFill/>
                    </a:lnR>
                    <a:lnT>
                      <a:noFill/>
                    </a:lnT>
                    <a:lnB>
                      <a:noFill/>
                    </a:lnB>
                  </a:tcPr>
                </a:tc>
                <a:tc>
                  <a:txBody>
                    <a:bodyPr/>
                    <a:lstStyle/>
                    <a:p>
                      <a:endParaRPr lang="zh-CN" altLang="en-US" dirty="0"/>
                    </a:p>
                  </a:txBody>
                  <a:tcPr marL="7620" marR="7620" marT="7620" marB="0" anchor="ctr">
                    <a:lnL>
                      <a:noFill/>
                    </a:lnL>
                    <a:lnR>
                      <a:noFill/>
                    </a:lnR>
                    <a:lnT>
                      <a:noFill/>
                    </a:lnT>
                    <a:lnB>
                      <a:noFill/>
                    </a:lnB>
                  </a:tcPr>
                </a:tc>
              </a:tr>
              <a:tr h="432000">
                <a:tc>
                  <a:txBody>
                    <a:bodyPr/>
                    <a:lstStyle/>
                    <a:p>
                      <a:pPr algn="ctr" fontAlgn="ct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tcPr>
                </a:tc>
              </a:tr>
            </a:tbl>
          </a:graphicData>
        </a:graphic>
      </p:graphicFrame>
      <p:sp>
        <p:nvSpPr>
          <p:cNvPr id="7" name="右箭头 6"/>
          <p:cNvSpPr/>
          <p:nvPr/>
        </p:nvSpPr>
        <p:spPr bwMode="auto">
          <a:xfrm>
            <a:off x="5166126" y="2517041"/>
            <a:ext cx="504000" cy="504000"/>
          </a:xfrm>
          <a:prstGeom prst="rightArrow">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8" name="TextBox 7"/>
          <p:cNvSpPr txBox="1"/>
          <p:nvPr/>
        </p:nvSpPr>
        <p:spPr>
          <a:xfrm>
            <a:off x="5670182" y="2540008"/>
            <a:ext cx="1210588" cy="400110"/>
          </a:xfrm>
          <a:prstGeom prst="rect">
            <a:avLst/>
          </a:prstGeom>
          <a:noFill/>
        </p:spPr>
        <p:txBody>
          <a:bodyPr wrap="none" rtlCol="0">
            <a:spAutoFit/>
          </a:bodyPr>
          <a:lstStyle/>
          <a:p>
            <a:pPr>
              <a:buNone/>
            </a:pPr>
            <a:r>
              <a:rPr lang="zh-CN" altLang="en-US" sz="2000" dirty="0">
                <a:latin typeface="微软雅黑" panose="020B0503020204020204" pitchFamily="34" charset="-122"/>
                <a:ea typeface="微软雅黑" panose="020B0503020204020204" pitchFamily="34" charset="-122"/>
              </a:rPr>
              <a:t>原子</a:t>
            </a:r>
            <a:r>
              <a:rPr lang="zh-CN" altLang="en-US" sz="2000" b="0" dirty="0" smtClean="0">
                <a:latin typeface="微软雅黑" panose="020B0503020204020204" pitchFamily="34" charset="-122"/>
                <a:ea typeface="微软雅黑" panose="020B0503020204020204" pitchFamily="34" charset="-122"/>
              </a:rPr>
              <a:t>粒度</a:t>
            </a:r>
          </a:p>
        </p:txBody>
      </p:sp>
      <p:sp>
        <p:nvSpPr>
          <p:cNvPr id="9" name="右箭头 8"/>
          <p:cNvSpPr/>
          <p:nvPr/>
        </p:nvSpPr>
        <p:spPr bwMode="auto">
          <a:xfrm>
            <a:off x="5166126" y="3289493"/>
            <a:ext cx="504000" cy="504000"/>
          </a:xfrm>
          <a:prstGeom prst="rightArrow">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10" name="TextBox 9"/>
          <p:cNvSpPr txBox="1"/>
          <p:nvPr/>
        </p:nvSpPr>
        <p:spPr>
          <a:xfrm>
            <a:off x="5670182" y="3312460"/>
            <a:ext cx="1723549" cy="400110"/>
          </a:xfrm>
          <a:prstGeom prst="rect">
            <a:avLst/>
          </a:prstGeom>
          <a:noFill/>
        </p:spPr>
        <p:txBody>
          <a:bodyPr wrap="none" rtlCol="0">
            <a:spAutoFit/>
          </a:bodyPr>
          <a:lstStyle/>
          <a:p>
            <a:pPr>
              <a:buNone/>
            </a:pPr>
            <a:r>
              <a:rPr lang="zh-CN" altLang="en-US" sz="2000" dirty="0" smtClean="0">
                <a:latin typeface="微软雅黑" panose="020B0503020204020204" pitchFamily="34" charset="-122"/>
                <a:ea typeface="微软雅黑" panose="020B0503020204020204" pitchFamily="34" charset="-122"/>
              </a:rPr>
              <a:t>用户业务</a:t>
            </a:r>
            <a:r>
              <a:rPr lang="zh-CN" altLang="en-US" sz="2000" b="0" dirty="0" smtClean="0">
                <a:latin typeface="微软雅黑" panose="020B0503020204020204" pitchFamily="34" charset="-122"/>
                <a:ea typeface="微软雅黑" panose="020B0503020204020204" pitchFamily="34" charset="-122"/>
              </a:rPr>
              <a:t>粒度</a:t>
            </a:r>
          </a:p>
        </p:txBody>
      </p:sp>
      <p:sp>
        <p:nvSpPr>
          <p:cNvPr id="11" name="右箭头 10"/>
          <p:cNvSpPr/>
          <p:nvPr/>
        </p:nvSpPr>
        <p:spPr bwMode="auto">
          <a:xfrm>
            <a:off x="5166126" y="4153589"/>
            <a:ext cx="504000" cy="504000"/>
          </a:xfrm>
          <a:prstGeom prst="rightArrow">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12" name="TextBox 11"/>
          <p:cNvSpPr txBox="1"/>
          <p:nvPr/>
        </p:nvSpPr>
        <p:spPr>
          <a:xfrm>
            <a:off x="5670182" y="4176556"/>
            <a:ext cx="1210588" cy="400110"/>
          </a:xfrm>
          <a:prstGeom prst="rect">
            <a:avLst/>
          </a:prstGeom>
          <a:noFill/>
        </p:spPr>
        <p:txBody>
          <a:bodyPr wrap="none" rtlCol="0">
            <a:spAutoFit/>
          </a:bodyPr>
          <a:lstStyle/>
          <a:p>
            <a:pPr>
              <a:buNone/>
            </a:pPr>
            <a:r>
              <a:rPr lang="zh-CN" altLang="en-US" sz="2000" dirty="0">
                <a:latin typeface="微软雅黑" panose="020B0503020204020204" pitchFamily="34" charset="-122"/>
                <a:ea typeface="微软雅黑" panose="020B0503020204020204" pitchFamily="34" charset="-122"/>
              </a:rPr>
              <a:t>用户</a:t>
            </a:r>
            <a:r>
              <a:rPr lang="zh-CN" altLang="en-US" sz="2000" b="0" dirty="0" smtClean="0">
                <a:latin typeface="微软雅黑" panose="020B0503020204020204" pitchFamily="34" charset="-122"/>
                <a:ea typeface="微软雅黑" panose="020B0503020204020204" pitchFamily="34" charset="-122"/>
              </a:rPr>
              <a:t>粒度</a:t>
            </a:r>
          </a:p>
        </p:txBody>
      </p:sp>
      <p:sp>
        <p:nvSpPr>
          <p:cNvPr id="13" name="右箭头 12"/>
          <p:cNvSpPr/>
          <p:nvPr/>
        </p:nvSpPr>
        <p:spPr bwMode="auto">
          <a:xfrm>
            <a:off x="5166126" y="5017685"/>
            <a:ext cx="504000" cy="504000"/>
          </a:xfrm>
          <a:prstGeom prst="rightArrow">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14" name="TextBox 13"/>
          <p:cNvSpPr txBox="1"/>
          <p:nvPr/>
        </p:nvSpPr>
        <p:spPr>
          <a:xfrm>
            <a:off x="5670182" y="5040652"/>
            <a:ext cx="1210588" cy="400110"/>
          </a:xfrm>
          <a:prstGeom prst="rect">
            <a:avLst/>
          </a:prstGeom>
          <a:noFill/>
        </p:spPr>
        <p:txBody>
          <a:bodyPr wrap="none" rtlCol="0">
            <a:spAutoFit/>
          </a:bodyPr>
          <a:lstStyle/>
          <a:p>
            <a:pPr>
              <a:buNone/>
            </a:pPr>
            <a:r>
              <a:rPr lang="zh-CN" altLang="en-US" sz="2000" dirty="0">
                <a:latin typeface="微软雅黑" panose="020B0503020204020204" pitchFamily="34" charset="-122"/>
                <a:ea typeface="微软雅黑" panose="020B0503020204020204" pitchFamily="34" charset="-122"/>
              </a:rPr>
              <a:t>业务</a:t>
            </a:r>
            <a:r>
              <a:rPr lang="zh-CN" altLang="en-US" sz="2000" b="0" dirty="0" smtClean="0">
                <a:latin typeface="微软雅黑" panose="020B0503020204020204" pitchFamily="34" charset="-122"/>
                <a:ea typeface="微软雅黑" panose="020B0503020204020204" pitchFamily="34" charset="-122"/>
              </a:rPr>
              <a:t>粒度</a:t>
            </a:r>
          </a:p>
        </p:txBody>
      </p:sp>
      <p:sp>
        <p:nvSpPr>
          <p:cNvPr id="15" name="TextBox 14"/>
          <p:cNvSpPr txBox="1"/>
          <p:nvPr/>
        </p:nvSpPr>
        <p:spPr>
          <a:xfrm>
            <a:off x="7033691" y="1629594"/>
            <a:ext cx="1008112" cy="584775"/>
          </a:xfrm>
          <a:prstGeom prst="rect">
            <a:avLst/>
          </a:prstGeom>
          <a:noFill/>
        </p:spPr>
        <p:txBody>
          <a:bodyPr wrap="square" rtlCol="0">
            <a:spAutoFit/>
          </a:bodyPr>
          <a:lstStyle/>
          <a:p>
            <a:pPr>
              <a:buNone/>
            </a:pPr>
            <a:r>
              <a:rPr lang="zh-CN" altLang="en-US" sz="1600" i="1" dirty="0">
                <a:latin typeface="微软雅黑" panose="020B0503020204020204" pitchFamily="34" charset="-122"/>
                <a:ea typeface="微软雅黑" panose="020B0503020204020204" pitchFamily="34" charset="-122"/>
              </a:rPr>
              <a:t>这</a:t>
            </a:r>
            <a:r>
              <a:rPr lang="zh-CN" altLang="en-US" sz="1600" i="1" dirty="0" smtClean="0">
                <a:latin typeface="微软雅黑" panose="020B0503020204020204" pitchFamily="34" charset="-122"/>
                <a:ea typeface="微软雅黑" panose="020B0503020204020204" pitchFamily="34" charset="-122"/>
              </a:rPr>
              <a:t>笔订单是否退款？</a:t>
            </a:r>
            <a:endParaRPr lang="zh-CN" altLang="en-US" sz="1600" b="0" i="1" dirty="0" smtClean="0">
              <a:latin typeface="微软雅黑" panose="020B0503020204020204" pitchFamily="34" charset="-122"/>
              <a:ea typeface="微软雅黑" panose="020B0503020204020204" pitchFamily="34" charset="-122"/>
            </a:endParaRPr>
          </a:p>
        </p:txBody>
      </p:sp>
      <p:sp>
        <p:nvSpPr>
          <p:cNvPr id="16" name="TextBox 15"/>
          <p:cNvSpPr txBox="1"/>
          <p:nvPr/>
        </p:nvSpPr>
        <p:spPr>
          <a:xfrm>
            <a:off x="9049959" y="1629594"/>
            <a:ext cx="1008000" cy="584775"/>
          </a:xfrm>
          <a:prstGeom prst="rect">
            <a:avLst/>
          </a:prstGeom>
          <a:noFill/>
        </p:spPr>
        <p:txBody>
          <a:bodyPr wrap="square" rtlCol="0">
            <a:spAutoFit/>
          </a:bodyPr>
          <a:lstStyle/>
          <a:p>
            <a:pPr>
              <a:buNone/>
            </a:pPr>
            <a:r>
              <a:rPr lang="zh-CN" altLang="en-US" sz="1600" b="0" i="1" dirty="0" smtClean="0">
                <a:latin typeface="微软雅黑" panose="020B0503020204020204" pitchFamily="34" charset="-122"/>
                <a:ea typeface="微软雅黑" panose="020B0503020204020204" pitchFamily="34" charset="-122"/>
              </a:rPr>
              <a:t>同时消费</a:t>
            </a:r>
            <a:r>
              <a:rPr lang="en-US" altLang="zh-CN" sz="1600" b="0" i="1" dirty="0" smtClean="0">
                <a:latin typeface="微软雅黑" panose="020B0503020204020204" pitchFamily="34" charset="-122"/>
                <a:ea typeface="微软雅黑" panose="020B0503020204020204" pitchFamily="34" charset="-122"/>
              </a:rPr>
              <a:t>A</a:t>
            </a:r>
            <a:r>
              <a:rPr lang="zh-CN" altLang="en-US" sz="1600" b="0" i="1" dirty="0" smtClean="0">
                <a:latin typeface="微软雅黑" panose="020B0503020204020204" pitchFamily="34" charset="-122"/>
                <a:ea typeface="微软雅黑" panose="020B0503020204020204" pitchFamily="34" charset="-122"/>
              </a:rPr>
              <a:t>和</a:t>
            </a:r>
            <a:r>
              <a:rPr lang="en-US" altLang="zh-CN" sz="1600" b="0" i="1" dirty="0" smtClean="0">
                <a:latin typeface="微软雅黑" panose="020B0503020204020204" pitchFamily="34" charset="-122"/>
                <a:ea typeface="微软雅黑" panose="020B0503020204020204" pitchFamily="34" charset="-122"/>
              </a:rPr>
              <a:t>B</a:t>
            </a:r>
            <a:r>
              <a:rPr lang="zh-CN" altLang="en-US" sz="1600" b="0" i="1" dirty="0" smtClean="0">
                <a:latin typeface="微软雅黑" panose="020B0503020204020204" pitchFamily="34" charset="-122"/>
                <a:ea typeface="微软雅黑" panose="020B0503020204020204" pitchFamily="34" charset="-122"/>
              </a:rPr>
              <a:t>的用户？</a:t>
            </a:r>
          </a:p>
        </p:txBody>
      </p:sp>
      <p:sp>
        <p:nvSpPr>
          <p:cNvPr id="17" name="TextBox 16"/>
          <p:cNvSpPr txBox="1"/>
          <p:nvPr/>
        </p:nvSpPr>
        <p:spPr>
          <a:xfrm>
            <a:off x="8041893" y="1629594"/>
            <a:ext cx="1007976" cy="830997"/>
          </a:xfrm>
          <a:prstGeom prst="rect">
            <a:avLst/>
          </a:prstGeom>
          <a:noFill/>
        </p:spPr>
        <p:txBody>
          <a:bodyPr wrap="square" rtlCol="0">
            <a:spAutoFit/>
          </a:bodyPr>
          <a:lstStyle/>
          <a:p>
            <a:pPr>
              <a:buNone/>
            </a:pPr>
            <a:r>
              <a:rPr lang="zh-CN" altLang="en-US" sz="1600" b="0" i="1" dirty="0" smtClean="0">
                <a:latin typeface="微软雅黑" panose="020B0503020204020204" pitchFamily="34" charset="-122"/>
                <a:ea typeface="微软雅黑" panose="020B0503020204020204" pitchFamily="34" charset="-122"/>
              </a:rPr>
              <a:t>交易金额</a:t>
            </a:r>
            <a:r>
              <a:rPr lang="en-US" altLang="zh-CN" sz="1600" b="0" i="1" dirty="0" smtClean="0">
                <a:latin typeface="微软雅黑" panose="020B0503020204020204" pitchFamily="34" charset="-122"/>
                <a:ea typeface="微软雅黑" panose="020B0503020204020204" pitchFamily="34" charset="-122"/>
              </a:rPr>
              <a:t>TOP N</a:t>
            </a:r>
            <a:r>
              <a:rPr lang="zh-CN" altLang="en-US" sz="1600" b="0" i="1" dirty="0" smtClean="0">
                <a:latin typeface="微软雅黑" panose="020B0503020204020204" pitchFamily="34" charset="-122"/>
                <a:ea typeface="微软雅黑" panose="020B0503020204020204" pitchFamily="34" charset="-122"/>
              </a:rPr>
              <a:t>的用户？</a:t>
            </a:r>
          </a:p>
        </p:txBody>
      </p:sp>
      <p:sp>
        <p:nvSpPr>
          <p:cNvPr id="18" name="TextBox 17"/>
          <p:cNvSpPr txBox="1"/>
          <p:nvPr/>
        </p:nvSpPr>
        <p:spPr>
          <a:xfrm>
            <a:off x="11066139" y="1663077"/>
            <a:ext cx="1008000" cy="830997"/>
          </a:xfrm>
          <a:prstGeom prst="rect">
            <a:avLst/>
          </a:prstGeom>
          <a:noFill/>
        </p:spPr>
        <p:txBody>
          <a:bodyPr wrap="square" rtlCol="0">
            <a:spAutoFit/>
          </a:bodyPr>
          <a:lstStyle/>
          <a:p>
            <a:pPr>
              <a:buNone/>
            </a:pPr>
            <a:r>
              <a:rPr lang="zh-CN" altLang="en-US" sz="1600" b="0" i="1" dirty="0" smtClean="0">
                <a:latin typeface="微软雅黑" panose="020B0503020204020204" pitchFamily="34" charset="-122"/>
                <a:ea typeface="微软雅黑" panose="020B0503020204020204" pitchFamily="34" charset="-122"/>
              </a:rPr>
              <a:t>交易金额</a:t>
            </a:r>
            <a:r>
              <a:rPr lang="en-US" altLang="zh-CN" sz="1600" i="1" dirty="0" smtClean="0">
                <a:latin typeface="微软雅黑" panose="020B0503020204020204" pitchFamily="34" charset="-122"/>
                <a:ea typeface="微软雅黑" panose="020B0503020204020204" pitchFamily="34" charset="-122"/>
              </a:rPr>
              <a:t>TOP</a:t>
            </a:r>
            <a:r>
              <a:rPr lang="en-US" altLang="zh-CN" sz="1600" b="0" i="1" dirty="0" smtClean="0">
                <a:latin typeface="微软雅黑" panose="020B0503020204020204" pitchFamily="34" charset="-122"/>
                <a:ea typeface="微软雅黑" panose="020B0503020204020204" pitchFamily="34" charset="-122"/>
              </a:rPr>
              <a:t> N</a:t>
            </a:r>
            <a:r>
              <a:rPr lang="zh-CN" altLang="en-US" sz="1600" b="0" i="1" dirty="0" smtClean="0">
                <a:latin typeface="微软雅黑" panose="020B0503020204020204" pitchFamily="34" charset="-122"/>
                <a:ea typeface="微软雅黑" panose="020B0503020204020204" pitchFamily="34" charset="-122"/>
              </a:rPr>
              <a:t>的项目？</a:t>
            </a:r>
          </a:p>
        </p:txBody>
      </p:sp>
      <p:sp>
        <p:nvSpPr>
          <p:cNvPr id="22" name="AutoShape 2" descr="“勾 图片”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4" descr="“勾 图片”的图片搜索结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2"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9748" y="2468804"/>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4571" y="3333335"/>
            <a:ext cx="506352" cy="507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4571" y="4171027"/>
            <a:ext cx="506352" cy="507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4571" y="5112578"/>
            <a:ext cx="506352" cy="507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944" y="2468804"/>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8532" y="3299026"/>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0768" y="4171027"/>
            <a:ext cx="506352" cy="507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83355" y="5112578"/>
            <a:ext cx="506352" cy="507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7846" y="2468804"/>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1728" y="3299026"/>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7846" y="4136718"/>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3963" y="5112578"/>
            <a:ext cx="506352" cy="507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40" y="2468804"/>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40" y="3299026"/>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2140" y="5078269"/>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6963" y="4171027"/>
            <a:ext cx="506352" cy="507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TextBox 41"/>
          <p:cNvSpPr txBox="1"/>
          <p:nvPr/>
        </p:nvSpPr>
        <p:spPr>
          <a:xfrm>
            <a:off x="10058049" y="1629594"/>
            <a:ext cx="1008000" cy="830997"/>
          </a:xfrm>
          <a:prstGeom prst="rect">
            <a:avLst/>
          </a:prstGeom>
          <a:noFill/>
        </p:spPr>
        <p:txBody>
          <a:bodyPr wrap="square" rtlCol="0">
            <a:spAutoFit/>
          </a:bodyPr>
          <a:lstStyle/>
          <a:p>
            <a:pPr>
              <a:buNone/>
            </a:pPr>
            <a:r>
              <a:rPr lang="zh-CN" altLang="en-US" sz="1600" b="0" i="1" dirty="0" smtClean="0">
                <a:latin typeface="微软雅黑" panose="020B0503020204020204" pitchFamily="34" charset="-122"/>
                <a:ea typeface="微软雅黑" panose="020B0503020204020204" pitchFamily="34" charset="-122"/>
              </a:rPr>
              <a:t>华为</a:t>
            </a:r>
            <a:r>
              <a:rPr lang="en-US" altLang="zh-CN" sz="1600" b="0" i="1" dirty="0" smtClean="0">
                <a:latin typeface="微软雅黑" panose="020B0503020204020204" pitchFamily="34" charset="-122"/>
                <a:ea typeface="微软雅黑" panose="020B0503020204020204" pitchFamily="34" charset="-122"/>
              </a:rPr>
              <a:t>P9</a:t>
            </a:r>
            <a:r>
              <a:rPr lang="zh-CN" altLang="en-US" sz="1600" b="0" i="1" dirty="0" smtClean="0">
                <a:latin typeface="微软雅黑" panose="020B0503020204020204" pitchFamily="34" charset="-122"/>
                <a:ea typeface="微软雅黑" panose="020B0503020204020204" pitchFamily="34" charset="-122"/>
              </a:rPr>
              <a:t>用户的交易金额？</a:t>
            </a:r>
          </a:p>
        </p:txBody>
      </p:sp>
      <p:pic>
        <p:nvPicPr>
          <p:cNvPr id="43"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042" y="2468804"/>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5336" y="3299026"/>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042" y="4136718"/>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2747" y="5112578"/>
            <a:ext cx="506352" cy="507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文本框 46"/>
          <p:cNvSpPr txBox="1"/>
          <p:nvPr/>
        </p:nvSpPr>
        <p:spPr>
          <a:xfrm>
            <a:off x="408820" y="5662042"/>
            <a:ext cx="11305391" cy="707886"/>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汇总层</a:t>
            </a:r>
            <a:r>
              <a:rPr lang="zh-CN" altLang="en-US" sz="1600" dirty="0" smtClean="0">
                <a:latin typeface="微软雅黑" panose="020B0503020204020204" pitchFamily="34" charset="-122"/>
                <a:ea typeface="微软雅黑" panose="020B0503020204020204" pitchFamily="34" charset="-122"/>
              </a:rPr>
              <a:t>模型是存放</a:t>
            </a:r>
            <a:r>
              <a:rPr lang="zh-CN" altLang="en-US" sz="1600" dirty="0">
                <a:latin typeface="微软雅黑" panose="020B0503020204020204" pitchFamily="34" charset="-122"/>
                <a:ea typeface="微软雅黑" panose="020B0503020204020204" pitchFamily="34" charset="-122"/>
              </a:rPr>
              <a:t>满足公共需求</a:t>
            </a:r>
            <a:r>
              <a:rPr lang="zh-CN" altLang="en-US" sz="1600" dirty="0" smtClean="0">
                <a:latin typeface="微软雅黑" panose="020B0503020204020204" pitchFamily="34" charset="-122"/>
                <a:ea typeface="微软雅黑" panose="020B0503020204020204" pitchFamily="34" charset="-122"/>
              </a:rPr>
              <a:t>的汇总信息，因此，需要考虑一些无法预期的查询，因此需要保留</a:t>
            </a:r>
            <a:r>
              <a:rPr lang="zh-CN" altLang="en-US" sz="1600" b="0" dirty="0" smtClean="0">
                <a:latin typeface="微软雅黑" panose="020B0503020204020204" pitchFamily="34" charset="-122"/>
                <a:ea typeface="微软雅黑" panose="020B0503020204020204" pitchFamily="34" charset="-122"/>
              </a:rPr>
              <a:t>设备编号、账户编号的维度，以便能够实现基于设备和账号特征相关的无法预期的查询。</a:t>
            </a:r>
            <a:endParaRPr lang="zh-CN" altLang="en-US" sz="1600" b="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350732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3" name="标题 3"/>
          <p:cNvSpPr txBox="1">
            <a:spLocks/>
          </p:cNvSpPr>
          <p:nvPr/>
        </p:nvSpPr>
        <p:spPr>
          <a:xfrm>
            <a:off x="609759" y="398026"/>
            <a:ext cx="10975658" cy="516586"/>
          </a:xfrm>
          <a:prstGeom prst="rect">
            <a:avLst/>
          </a:prstGeom>
        </p:spPr>
        <p:txBody>
          <a:bodyPr/>
          <a:lstStyle>
            <a:defPPr>
              <a:defRPr lang="zh-CN"/>
            </a:defPPr>
            <a:lvl1pPr defTabSz="914400" fontAlgn="auto">
              <a:spcBef>
                <a:spcPts val="0"/>
              </a:spcBef>
              <a:spcAft>
                <a:spcPts val="0"/>
              </a:spcAft>
              <a:defRPr b="1" kern="0">
                <a:solidFill>
                  <a:srgbClr val="990000"/>
                </a:solidFill>
                <a:latin typeface="微软雅黑" panose="020B0503020204020204" pitchFamily="34" charset="-122"/>
                <a:ea typeface="微软雅黑" panose="020B0503020204020204" pitchFamily="34" charset="-122"/>
                <a:cs typeface="+mj-cs"/>
              </a:defRPr>
            </a:lvl1pPr>
            <a:lvl2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r>
              <a:rPr lang="zh-CN" altLang="en-US" dirty="0"/>
              <a:t>模型设计</a:t>
            </a:r>
            <a:r>
              <a:rPr lang="en-US" altLang="zh-CN" dirty="0"/>
              <a:t>-</a:t>
            </a:r>
            <a:r>
              <a:rPr lang="zh-CN" altLang="en-US" dirty="0"/>
              <a:t>确定维度</a:t>
            </a:r>
            <a:endParaRPr lang="zh-CN" altLang="en-US" dirty="0"/>
          </a:p>
        </p:txBody>
      </p:sp>
      <p:grpSp>
        <p:nvGrpSpPr>
          <p:cNvPr id="4" name="Group 1"/>
          <p:cNvGrpSpPr/>
          <p:nvPr/>
        </p:nvGrpSpPr>
        <p:grpSpPr>
          <a:xfrm>
            <a:off x="3012349" y="2565698"/>
            <a:ext cx="5958457" cy="2376264"/>
            <a:chOff x="557646" y="2133600"/>
            <a:chExt cx="8174182" cy="3948545"/>
          </a:xfrm>
        </p:grpSpPr>
        <p:sp>
          <p:nvSpPr>
            <p:cNvPr id="5" name="Hexagon 3"/>
            <p:cNvSpPr/>
            <p:nvPr/>
          </p:nvSpPr>
          <p:spPr>
            <a:xfrm>
              <a:off x="3882736" y="2133600"/>
              <a:ext cx="1454726" cy="1254075"/>
            </a:xfrm>
            <a:prstGeom prst="hexago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07111F"/>
                  </a:solidFill>
                  <a:latin typeface="微软雅黑" panose="020B0503020204020204" pitchFamily="34" charset="-122"/>
                  <a:ea typeface="微软雅黑" panose="020B0503020204020204" pitchFamily="34" charset="-122"/>
                </a:rPr>
                <a:t>支付</a:t>
              </a:r>
              <a:endParaRPr lang="en-US" b="1" dirty="0">
                <a:solidFill>
                  <a:srgbClr val="07111F"/>
                </a:solidFill>
                <a:latin typeface="微软雅黑" panose="020B0503020204020204" pitchFamily="34" charset="-122"/>
                <a:ea typeface="微软雅黑" panose="020B0503020204020204" pitchFamily="34" charset="-122"/>
              </a:endParaRPr>
            </a:p>
          </p:txBody>
        </p:sp>
        <p:sp>
          <p:nvSpPr>
            <p:cNvPr id="6" name="Oval 4"/>
            <p:cNvSpPr/>
            <p:nvPr/>
          </p:nvSpPr>
          <p:spPr>
            <a:xfrm>
              <a:off x="557646" y="2133600"/>
              <a:ext cx="2286000" cy="228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b="1" u="sng" dirty="0" smtClean="0">
                  <a:solidFill>
                    <a:schemeClr val="tx1"/>
                  </a:solidFill>
                  <a:latin typeface="微软雅黑" panose="020B0503020204020204" pitchFamily="34" charset="-122"/>
                  <a:ea typeface="微软雅黑" panose="020B0503020204020204" pitchFamily="34" charset="-122"/>
                </a:rPr>
                <a:t>设备</a:t>
              </a:r>
              <a:endParaRPr lang="en-US" b="1" u="sng" dirty="0" smtClean="0">
                <a:solidFill>
                  <a:schemeClr val="tx1"/>
                </a:solidFill>
                <a:latin typeface="微软雅黑" panose="020B0503020204020204" pitchFamily="34" charset="-122"/>
                <a:ea typeface="微软雅黑" panose="020B0503020204020204" pitchFamily="34" charset="-122"/>
              </a:endParaRPr>
            </a:p>
          </p:txBody>
        </p:sp>
        <p:cxnSp>
          <p:nvCxnSpPr>
            <p:cNvPr id="7" name="Straight Arrow Connector 6"/>
            <p:cNvCxnSpPr/>
            <p:nvPr/>
          </p:nvCxnSpPr>
          <p:spPr>
            <a:xfrm flipV="1">
              <a:off x="2843646" y="3172691"/>
              <a:ext cx="1246909" cy="346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Oval 10"/>
            <p:cNvSpPr/>
            <p:nvPr/>
          </p:nvSpPr>
          <p:spPr>
            <a:xfrm>
              <a:off x="6445828" y="2133600"/>
              <a:ext cx="2286000" cy="228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b="1" u="sng" dirty="0" smtClean="0">
                  <a:solidFill>
                    <a:schemeClr val="tx1"/>
                  </a:solidFill>
                  <a:latin typeface="微软雅黑" panose="020B0503020204020204" pitchFamily="34" charset="-122"/>
                  <a:ea typeface="微软雅黑" panose="020B0503020204020204" pitchFamily="34" charset="-122"/>
                </a:rPr>
                <a:t>用户</a:t>
              </a:r>
              <a:endParaRPr lang="en-US" altLang="zh-CN" b="1" u="sng" dirty="0" smtClean="0">
                <a:solidFill>
                  <a:schemeClr val="tx1"/>
                </a:solidFill>
                <a:latin typeface="微软雅黑" panose="020B0503020204020204" pitchFamily="34" charset="-122"/>
                <a:ea typeface="微软雅黑" panose="020B0503020204020204" pitchFamily="34" charset="-122"/>
              </a:endParaRPr>
            </a:p>
          </p:txBody>
        </p:sp>
        <p:sp>
          <p:nvSpPr>
            <p:cNvPr id="9" name="Oval 11"/>
            <p:cNvSpPr/>
            <p:nvPr/>
          </p:nvSpPr>
          <p:spPr>
            <a:xfrm>
              <a:off x="3536373" y="3796145"/>
              <a:ext cx="2286000" cy="228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b="1" u="sng" dirty="0" smtClean="0">
                  <a:solidFill>
                    <a:schemeClr val="tx1"/>
                  </a:solidFill>
                  <a:latin typeface="微软雅黑" panose="020B0503020204020204" pitchFamily="34" charset="-122"/>
                  <a:ea typeface="微软雅黑" panose="020B0503020204020204" pitchFamily="34" charset="-122"/>
                </a:rPr>
                <a:t>业务</a:t>
              </a:r>
              <a:endParaRPr lang="en-US" b="1" u="sng" dirty="0" smtClean="0">
                <a:solidFill>
                  <a:schemeClr val="tx1"/>
                </a:solidFill>
                <a:latin typeface="微软雅黑" panose="020B0503020204020204" pitchFamily="34" charset="-122"/>
                <a:ea typeface="微软雅黑" panose="020B0503020204020204" pitchFamily="34" charset="-122"/>
              </a:endParaRPr>
            </a:p>
          </p:txBody>
        </p:sp>
        <p:cxnSp>
          <p:nvCxnSpPr>
            <p:cNvPr id="10" name="Straight Arrow Connector 18"/>
            <p:cNvCxnSpPr/>
            <p:nvPr/>
          </p:nvCxnSpPr>
          <p:spPr>
            <a:xfrm flipH="1">
              <a:off x="5198919" y="3172691"/>
              <a:ext cx="124413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27"/>
            <p:cNvCxnSpPr/>
            <p:nvPr/>
          </p:nvCxnSpPr>
          <p:spPr>
            <a:xfrm flipV="1">
              <a:off x="4644737" y="3449782"/>
              <a:ext cx="0" cy="2770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3" name="内容占位符 1"/>
          <p:cNvSpPr txBox="1">
            <a:spLocks/>
          </p:cNvSpPr>
          <p:nvPr/>
        </p:nvSpPr>
        <p:spPr>
          <a:xfrm>
            <a:off x="609759" y="909514"/>
            <a:ext cx="10975658" cy="1456907"/>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285750" indent="-285750">
              <a:lnSpc>
                <a:spcPct val="125000"/>
              </a:lnSpc>
              <a:buFont typeface="Wingdings" panose="05000000000000000000" pitchFamily="2" charset="2"/>
              <a:buChar char="Ø"/>
            </a:pPr>
            <a:r>
              <a:rPr lang="zh-CN" altLang="en-US" sz="1800" b="0" dirty="0" smtClean="0">
                <a:latin typeface="微软雅黑" panose="020B0503020204020204" pitchFamily="34" charset="-122"/>
                <a:ea typeface="微软雅黑" panose="020B0503020204020204" pitchFamily="34" charset="-122"/>
              </a:rPr>
              <a:t>事实</a:t>
            </a:r>
            <a:r>
              <a:rPr lang="zh-CN" altLang="en-US" sz="1800" b="0" dirty="0">
                <a:latin typeface="微软雅黑" panose="020B0503020204020204" pitchFamily="34" charset="-122"/>
                <a:ea typeface="微软雅黑" panose="020B0503020204020204" pitchFamily="34" charset="-122"/>
              </a:rPr>
              <a:t>表包括设备类维度、用户类维度和业务类</a:t>
            </a:r>
            <a:r>
              <a:rPr lang="zh-CN" altLang="en-US" sz="1800" b="0" dirty="0" smtClean="0">
                <a:latin typeface="微软雅黑" panose="020B0503020204020204" pitchFamily="34" charset="-122"/>
                <a:ea typeface="微软雅黑" panose="020B0503020204020204" pitchFamily="34" charset="-122"/>
              </a:rPr>
              <a:t>维度；维度来源于需求分析过程中拆分出来的维度及数据现状分析中数据来源表中的关键维度；</a:t>
            </a:r>
            <a:endParaRPr lang="en-US" altLang="zh-CN" sz="1800" b="0" dirty="0" smtClean="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Ø"/>
            </a:pPr>
            <a:r>
              <a:rPr lang="zh-CN" altLang="en-US" sz="1800" b="0" dirty="0" smtClean="0">
                <a:latin typeface="微软雅黑" panose="020B0503020204020204" pitchFamily="34" charset="-122"/>
                <a:ea typeface="微软雅黑" panose="020B0503020204020204" pitchFamily="34" charset="-122"/>
              </a:rPr>
              <a:t>维度表，如果在</a:t>
            </a:r>
            <a:r>
              <a:rPr lang="en-US" altLang="zh-CN" sz="1800" b="0" dirty="0" smtClean="0">
                <a:latin typeface="微软雅黑" panose="020B0503020204020204" pitchFamily="34" charset="-122"/>
                <a:ea typeface="微软雅黑" panose="020B0503020204020204" pitchFamily="34" charset="-122"/>
              </a:rPr>
              <a:t>DWD</a:t>
            </a:r>
            <a:r>
              <a:rPr lang="zh-CN" altLang="en-US" sz="1800" b="0" dirty="0" smtClean="0">
                <a:latin typeface="微软雅黑" panose="020B0503020204020204" pitchFamily="34" charset="-122"/>
                <a:ea typeface="微软雅黑" panose="020B0503020204020204" pitchFamily="34" charset="-122"/>
              </a:rPr>
              <a:t>层已经存在代码表定义该维度，则不在</a:t>
            </a:r>
            <a:r>
              <a:rPr lang="en-US" altLang="zh-CN" sz="1800" b="0" dirty="0" smtClean="0">
                <a:latin typeface="微软雅黑" panose="020B0503020204020204" pitchFamily="34" charset="-122"/>
                <a:ea typeface="微软雅黑" panose="020B0503020204020204" pitchFamily="34" charset="-122"/>
              </a:rPr>
              <a:t>DWS</a:t>
            </a:r>
            <a:r>
              <a:rPr lang="zh-CN" altLang="en-US" sz="1800" b="0" dirty="0" smtClean="0">
                <a:latin typeface="微软雅黑" panose="020B0503020204020204" pitchFamily="34" charset="-122"/>
                <a:ea typeface="微软雅黑" panose="020B0503020204020204" pitchFamily="34" charset="-122"/>
              </a:rPr>
              <a:t>设计新的维度表，保持维度统一定义；如果代码定义发生了变化，则新增维度模型设计；</a:t>
            </a:r>
            <a:endParaRPr lang="en-US" altLang="zh-CN" sz="1400" b="0" dirty="0">
              <a:latin typeface="微软雅黑" panose="020B0503020204020204" pitchFamily="34" charset="-122"/>
              <a:ea typeface="微软雅黑" panose="020B0503020204020204" pitchFamily="34" charset="-122"/>
            </a:endParaRPr>
          </a:p>
        </p:txBody>
      </p:sp>
      <p:graphicFrame>
        <p:nvGraphicFramePr>
          <p:cNvPr id="15" name="表格 14"/>
          <p:cNvGraphicFramePr>
            <a:graphicFrameLocks noGrp="1"/>
          </p:cNvGraphicFramePr>
          <p:nvPr>
            <p:extLst>
              <p:ext uri="{D42A27DB-BD31-4B8C-83A1-F6EECF244321}">
                <p14:modId xmlns:p14="http://schemas.microsoft.com/office/powerpoint/2010/main" val="4160471054"/>
              </p:ext>
            </p:extLst>
          </p:nvPr>
        </p:nvGraphicFramePr>
        <p:xfrm>
          <a:off x="1325625" y="2770371"/>
          <a:ext cx="1482150" cy="2160000"/>
        </p:xfrm>
        <a:graphic>
          <a:graphicData uri="http://schemas.openxmlformats.org/drawingml/2006/table">
            <a:tbl>
              <a:tblPr>
                <a:tableStyleId>{5C22544A-7EE6-4342-B048-85BDC9FD1C3A}</a:tableStyleId>
              </a:tblPr>
              <a:tblGrid>
                <a:gridCol w="1482150"/>
              </a:tblGrid>
              <a:tr h="360000">
                <a:tc>
                  <a:txBody>
                    <a:bodyPr/>
                    <a:lstStyle/>
                    <a:p>
                      <a:pPr algn="l" fontAlgn="ctr"/>
                      <a:r>
                        <a:rPr lang="zh-CN" altLang="en-US" sz="1400" u="none" strike="noStrike" dirty="0">
                          <a:effectLst/>
                          <a:latin typeface="微软雅黑" panose="020B0503020204020204" pitchFamily="34" charset="-122"/>
                          <a:ea typeface="微软雅黑" panose="020B0503020204020204" pitchFamily="34" charset="-122"/>
                        </a:rPr>
                        <a:t>开机地市</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360000">
                <a:tc>
                  <a:txBody>
                    <a:bodyPr/>
                    <a:lstStyle/>
                    <a:p>
                      <a:pPr algn="l" fontAlgn="ctr"/>
                      <a:r>
                        <a:rPr lang="zh-CN" altLang="en-US" sz="1400" u="none" strike="noStrike" dirty="0">
                          <a:effectLst/>
                          <a:latin typeface="微软雅黑" panose="020B0503020204020204" pitchFamily="34" charset="-122"/>
                          <a:ea typeface="微软雅黑" panose="020B0503020204020204" pitchFamily="34" charset="-122"/>
                        </a:rPr>
                        <a:t>系列</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360000">
                <a:tc>
                  <a:txBody>
                    <a:bodyPr/>
                    <a:lstStyle/>
                    <a:p>
                      <a:pPr algn="l" fontAlgn="b"/>
                      <a:r>
                        <a:rPr lang="zh-CN" altLang="en-US" sz="1400" u="none" strike="noStrike" dirty="0">
                          <a:effectLst/>
                          <a:latin typeface="微软雅黑" panose="020B0503020204020204" pitchFamily="34" charset="-122"/>
                          <a:ea typeface="微软雅黑" panose="020B0503020204020204" pitchFamily="34" charset="-122"/>
                        </a:rPr>
                        <a:t>终端类型</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360000">
                <a:tc>
                  <a:txBody>
                    <a:bodyPr/>
                    <a:lstStyle/>
                    <a:p>
                      <a:pPr algn="l" fontAlgn="ctr"/>
                      <a:r>
                        <a:rPr lang="zh-CN" altLang="en-US" sz="1400" u="none" strike="noStrike" dirty="0">
                          <a:effectLst/>
                          <a:latin typeface="微软雅黑" panose="020B0503020204020204" pitchFamily="34" charset="-122"/>
                          <a:ea typeface="微软雅黑" panose="020B0503020204020204" pitchFamily="34" charset="-122"/>
                        </a:rPr>
                        <a:t>外部型号</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360000">
                <a:tc>
                  <a:txBody>
                    <a:bodyPr/>
                    <a:lstStyle/>
                    <a:p>
                      <a:pPr algn="l" fontAlgn="b"/>
                      <a:r>
                        <a:rPr lang="zh-CN" altLang="en-US" sz="1400" u="none" strike="noStrike" dirty="0">
                          <a:effectLst/>
                          <a:latin typeface="微软雅黑" panose="020B0503020204020204" pitchFamily="34" charset="-122"/>
                          <a:ea typeface="微软雅黑" panose="020B0503020204020204" pitchFamily="34" charset="-122"/>
                        </a:rPr>
                        <a:t>华为终端标志</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r h="360000">
                <a:tc>
                  <a:txBody>
                    <a:bodyPr/>
                    <a:lstStyle/>
                    <a:p>
                      <a:pPr algn="l" fontAlgn="ctr"/>
                      <a:r>
                        <a:rPr lang="zh-CN" altLang="en-US" sz="1400" u="none" strike="noStrike" dirty="0">
                          <a:effectLst/>
                          <a:latin typeface="微软雅黑" panose="020B0503020204020204" pitchFamily="34" charset="-122"/>
                          <a:ea typeface="微软雅黑" panose="020B0503020204020204" pitchFamily="34" charset="-122"/>
                        </a:rPr>
                        <a:t>当前</a:t>
                      </a:r>
                      <a:r>
                        <a:rPr lang="en-US" sz="1400" u="none" strike="noStrike" dirty="0">
                          <a:effectLst/>
                          <a:latin typeface="微软雅黑" panose="020B0503020204020204" pitchFamily="34" charset="-122"/>
                          <a:ea typeface="微软雅黑" panose="020B0503020204020204" pitchFamily="34" charset="-122"/>
                        </a:rPr>
                        <a:t>EMUI</a:t>
                      </a:r>
                      <a:r>
                        <a:rPr lang="zh-CN" altLang="en-US" sz="1400" u="none" strike="noStrike" dirty="0">
                          <a:effectLst/>
                          <a:latin typeface="微软雅黑" panose="020B0503020204020204" pitchFamily="34" charset="-122"/>
                          <a:ea typeface="微软雅黑" panose="020B0503020204020204" pitchFamily="34" charset="-122"/>
                        </a:rPr>
                        <a:t>版本号</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751072216"/>
              </p:ext>
            </p:extLst>
          </p:nvPr>
        </p:nvGraphicFramePr>
        <p:xfrm>
          <a:off x="9265939" y="2770371"/>
          <a:ext cx="1178693" cy="1080000"/>
        </p:xfrm>
        <a:graphic>
          <a:graphicData uri="http://schemas.openxmlformats.org/drawingml/2006/table">
            <a:tbl>
              <a:tblPr>
                <a:tableStyleId>{5C22544A-7EE6-4342-B048-85BDC9FD1C3A}</a:tableStyleId>
              </a:tblPr>
              <a:tblGrid>
                <a:gridCol w="1178693"/>
              </a:tblGrid>
              <a:tr h="360000">
                <a:tc>
                  <a:txBody>
                    <a:bodyPr/>
                    <a:lstStyle/>
                    <a:p>
                      <a:pPr algn="l" fontAlgn="ctr"/>
                      <a:r>
                        <a:rPr lang="zh-CN" altLang="en-US" sz="1400" u="none" strike="noStrike" dirty="0">
                          <a:effectLst/>
                        </a:rPr>
                        <a:t>注册账号类型</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tc>
              </a:tr>
              <a:tr h="360000">
                <a:tc>
                  <a:txBody>
                    <a:bodyPr/>
                    <a:lstStyle/>
                    <a:p>
                      <a:pPr algn="l" fontAlgn="b"/>
                      <a:r>
                        <a:rPr lang="zh-CN" altLang="en-US" sz="1400" u="none" strike="noStrike" dirty="0">
                          <a:effectLst/>
                        </a:rPr>
                        <a:t>注册渠道编号</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tc>
              </a:tr>
              <a:tr h="360000">
                <a:tc>
                  <a:txBody>
                    <a:bodyPr/>
                    <a:lstStyle/>
                    <a:p>
                      <a:pPr algn="l" fontAlgn="ctr"/>
                      <a:r>
                        <a:rPr lang="zh-CN" altLang="en-US" sz="1400" u="none" strike="noStrike" dirty="0">
                          <a:effectLst/>
                        </a:rPr>
                        <a:t>注册地市</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3572021226"/>
              </p:ext>
            </p:extLst>
          </p:nvPr>
        </p:nvGraphicFramePr>
        <p:xfrm>
          <a:off x="5250503" y="5302042"/>
          <a:ext cx="1482150" cy="360000"/>
        </p:xfrm>
        <a:graphic>
          <a:graphicData uri="http://schemas.openxmlformats.org/drawingml/2006/table">
            <a:tbl>
              <a:tblPr>
                <a:tableStyleId>{5C22544A-7EE6-4342-B048-85BDC9FD1C3A}</a:tableStyleId>
              </a:tblPr>
              <a:tblGrid>
                <a:gridCol w="1482150"/>
              </a:tblGrid>
              <a:tr h="360000">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业务编号</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tr>
            </a:tbl>
          </a:graphicData>
        </a:graphic>
      </p:graphicFrame>
      <p:sp>
        <p:nvSpPr>
          <p:cNvPr id="18" name="TextBox 14"/>
          <p:cNvSpPr txBox="1"/>
          <p:nvPr/>
        </p:nvSpPr>
        <p:spPr>
          <a:xfrm>
            <a:off x="4369395" y="5590034"/>
            <a:ext cx="3272484" cy="584775"/>
          </a:xfrm>
          <a:prstGeom prst="rect">
            <a:avLst/>
          </a:prstGeom>
          <a:noFill/>
        </p:spPr>
        <p:txBody>
          <a:bodyPr wrap="square" rtlCol="0">
            <a:spAutoFit/>
          </a:bodyPr>
          <a:lstStyle/>
          <a:p>
            <a:pPr>
              <a:buNone/>
            </a:pPr>
            <a:r>
              <a:rPr lang="zh-CN" altLang="en-US" sz="1600" i="1" dirty="0" smtClean="0">
                <a:latin typeface="微软雅黑" panose="020B0503020204020204" pitchFamily="34" charset="-122"/>
                <a:ea typeface="微软雅黑" panose="020B0503020204020204" pitchFamily="34" charset="-122"/>
              </a:rPr>
              <a:t>各业务过程个性化维度：来源于需求或上游数据来源表的关键字段</a:t>
            </a:r>
            <a:endParaRPr lang="zh-CN" altLang="en-US" sz="1600" b="0" i="1" dirty="0" smtClean="0">
              <a:latin typeface="微软雅黑" panose="020B0503020204020204" pitchFamily="34" charset="-122"/>
              <a:ea typeface="微软雅黑" panose="020B0503020204020204" pitchFamily="34" charset="-122"/>
            </a:endParaRPr>
          </a:p>
        </p:txBody>
      </p:sp>
      <p:sp>
        <p:nvSpPr>
          <p:cNvPr id="19" name="TextBox 14"/>
          <p:cNvSpPr txBox="1"/>
          <p:nvPr/>
        </p:nvSpPr>
        <p:spPr>
          <a:xfrm>
            <a:off x="1325625" y="2408110"/>
            <a:ext cx="1599496" cy="338554"/>
          </a:xfrm>
          <a:prstGeom prst="rect">
            <a:avLst/>
          </a:prstGeom>
          <a:noFill/>
        </p:spPr>
        <p:txBody>
          <a:bodyPr wrap="square" rtlCol="0">
            <a:spAutoFit/>
          </a:bodyPr>
          <a:lstStyle/>
          <a:p>
            <a:pPr>
              <a:buNone/>
            </a:pPr>
            <a:r>
              <a:rPr lang="zh-CN" altLang="en-US" sz="1600" i="1" dirty="0">
                <a:latin typeface="微软雅黑" panose="020B0503020204020204" pitchFamily="34" charset="-122"/>
                <a:ea typeface="微软雅黑" panose="020B0503020204020204" pitchFamily="34" charset="-122"/>
              </a:rPr>
              <a:t>设备</a:t>
            </a:r>
            <a:r>
              <a:rPr lang="zh-CN" altLang="en-US" sz="1600" i="1" dirty="0" smtClean="0">
                <a:latin typeface="微软雅黑" panose="020B0503020204020204" pitchFamily="34" charset="-122"/>
                <a:ea typeface="微软雅黑" panose="020B0503020204020204" pitchFamily="34" charset="-122"/>
              </a:rPr>
              <a:t>公共维度</a:t>
            </a:r>
            <a:endParaRPr lang="zh-CN" altLang="en-US" sz="1600" b="0" i="1" dirty="0" smtClean="0">
              <a:latin typeface="微软雅黑" panose="020B0503020204020204" pitchFamily="34" charset="-122"/>
              <a:ea typeface="微软雅黑" panose="020B0503020204020204" pitchFamily="34" charset="-122"/>
            </a:endParaRPr>
          </a:p>
        </p:txBody>
      </p:sp>
      <p:sp>
        <p:nvSpPr>
          <p:cNvPr id="20" name="TextBox 14"/>
          <p:cNvSpPr txBox="1"/>
          <p:nvPr/>
        </p:nvSpPr>
        <p:spPr>
          <a:xfrm>
            <a:off x="9265939" y="2408110"/>
            <a:ext cx="1599496" cy="338554"/>
          </a:xfrm>
          <a:prstGeom prst="rect">
            <a:avLst/>
          </a:prstGeom>
          <a:noFill/>
        </p:spPr>
        <p:txBody>
          <a:bodyPr wrap="square" rtlCol="0">
            <a:spAutoFit/>
          </a:bodyPr>
          <a:lstStyle/>
          <a:p>
            <a:pPr>
              <a:buNone/>
            </a:pPr>
            <a:r>
              <a:rPr lang="zh-CN" altLang="en-US" sz="1600" i="1" dirty="0" smtClean="0">
                <a:latin typeface="微软雅黑" panose="020B0503020204020204" pitchFamily="34" charset="-122"/>
                <a:ea typeface="微软雅黑" panose="020B0503020204020204" pitchFamily="34" charset="-122"/>
              </a:rPr>
              <a:t>用户公共维度</a:t>
            </a:r>
            <a:endParaRPr lang="zh-CN" altLang="en-US" sz="1600" b="0" i="1" dirty="0" smtClean="0">
              <a:latin typeface="微软雅黑" panose="020B0503020204020204" pitchFamily="34" charset="-122"/>
              <a:ea typeface="微软雅黑" panose="020B0503020204020204" pitchFamily="34" charset="-122"/>
            </a:endParaRPr>
          </a:p>
        </p:txBody>
      </p:sp>
      <p:sp>
        <p:nvSpPr>
          <p:cNvPr id="21" name="TextBox 14"/>
          <p:cNvSpPr txBox="1"/>
          <p:nvPr/>
        </p:nvSpPr>
        <p:spPr>
          <a:xfrm>
            <a:off x="5250503" y="4946511"/>
            <a:ext cx="1599496" cy="338554"/>
          </a:xfrm>
          <a:prstGeom prst="rect">
            <a:avLst/>
          </a:prstGeom>
          <a:noFill/>
        </p:spPr>
        <p:txBody>
          <a:bodyPr wrap="square" rtlCol="0">
            <a:spAutoFit/>
          </a:bodyPr>
          <a:lstStyle/>
          <a:p>
            <a:pPr>
              <a:buNone/>
            </a:pPr>
            <a:r>
              <a:rPr lang="zh-CN" altLang="en-US" sz="1600" i="1" dirty="0">
                <a:latin typeface="微软雅黑" panose="020B0503020204020204" pitchFamily="34" charset="-122"/>
                <a:ea typeface="微软雅黑" panose="020B0503020204020204" pitchFamily="34" charset="-122"/>
              </a:rPr>
              <a:t>业务</a:t>
            </a:r>
            <a:r>
              <a:rPr lang="zh-CN" altLang="en-US" sz="1600" i="1" dirty="0" smtClean="0">
                <a:latin typeface="微软雅黑" panose="020B0503020204020204" pitchFamily="34" charset="-122"/>
                <a:ea typeface="微软雅黑" panose="020B0503020204020204" pitchFamily="34" charset="-122"/>
              </a:rPr>
              <a:t>公共维度</a:t>
            </a:r>
            <a:endParaRPr lang="zh-CN" altLang="en-US" sz="1600" b="0" i="1" dirty="0" smtClean="0">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2"/>
          <a:stretch>
            <a:fillRect/>
          </a:stretch>
        </p:blipFill>
        <p:spPr>
          <a:xfrm>
            <a:off x="8316097" y="3972753"/>
            <a:ext cx="1270740" cy="2494240"/>
          </a:xfrm>
          <a:prstGeom prst="rect">
            <a:avLst/>
          </a:prstGeom>
        </p:spPr>
      </p:pic>
      <p:sp>
        <p:nvSpPr>
          <p:cNvPr id="23" name="右大括号 22"/>
          <p:cNvSpPr/>
          <p:nvPr/>
        </p:nvSpPr>
        <p:spPr bwMode="auto">
          <a:xfrm>
            <a:off x="9671235" y="3972753"/>
            <a:ext cx="115384" cy="421290"/>
          </a:xfrm>
          <a:prstGeom prst="rightBrace">
            <a:avLst/>
          </a:prstGeom>
          <a:noFill/>
          <a:ln w="9525" cap="flat" cmpd="sng" algn="ctr">
            <a:solidFill>
              <a:srgbClr val="FD920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24" name="右大括号 23"/>
          <p:cNvSpPr/>
          <p:nvPr/>
        </p:nvSpPr>
        <p:spPr bwMode="auto">
          <a:xfrm>
            <a:off x="9671235" y="4423590"/>
            <a:ext cx="115384" cy="774159"/>
          </a:xfrm>
          <a:prstGeom prst="rightBrace">
            <a:avLst/>
          </a:prstGeom>
          <a:noFill/>
          <a:ln w="9525" cap="flat" cmpd="sng" algn="ctr">
            <a:solidFill>
              <a:srgbClr val="FD920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25" name="右大括号 24"/>
          <p:cNvSpPr/>
          <p:nvPr/>
        </p:nvSpPr>
        <p:spPr bwMode="auto">
          <a:xfrm>
            <a:off x="9671235" y="5214727"/>
            <a:ext cx="155448" cy="637453"/>
          </a:xfrm>
          <a:prstGeom prst="rightBrace">
            <a:avLst/>
          </a:prstGeom>
          <a:noFill/>
          <a:ln w="9525" cap="flat" cmpd="sng" algn="ctr">
            <a:solidFill>
              <a:srgbClr val="FD920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26" name="TextBox 14"/>
          <p:cNvSpPr txBox="1"/>
          <p:nvPr/>
        </p:nvSpPr>
        <p:spPr>
          <a:xfrm>
            <a:off x="9775890" y="4626859"/>
            <a:ext cx="1599496" cy="338554"/>
          </a:xfrm>
          <a:prstGeom prst="rect">
            <a:avLst/>
          </a:prstGeom>
          <a:noFill/>
        </p:spPr>
        <p:txBody>
          <a:bodyPr wrap="square" rtlCol="0">
            <a:spAutoFit/>
          </a:bodyPr>
          <a:lstStyle/>
          <a:p>
            <a:pPr>
              <a:buNone/>
            </a:pPr>
            <a:r>
              <a:rPr lang="zh-CN" altLang="en-US" sz="1600" i="1" dirty="0" smtClean="0">
                <a:latin typeface="微软雅黑" panose="020B0503020204020204" pitchFamily="34" charset="-122"/>
                <a:ea typeface="微软雅黑" panose="020B0503020204020204" pitchFamily="34" charset="-122"/>
              </a:rPr>
              <a:t>设备</a:t>
            </a:r>
            <a:r>
              <a:rPr lang="zh-CN" altLang="en-US" sz="1600" i="1" dirty="0">
                <a:latin typeface="微软雅黑" panose="020B0503020204020204" pitchFamily="34" charset="-122"/>
                <a:ea typeface="微软雅黑" panose="020B0503020204020204" pitchFamily="34" charset="-122"/>
              </a:rPr>
              <a:t>类</a:t>
            </a:r>
            <a:r>
              <a:rPr lang="zh-CN" altLang="en-US" sz="1600" i="1" dirty="0" smtClean="0">
                <a:latin typeface="微软雅黑" panose="020B0503020204020204" pitchFamily="34" charset="-122"/>
                <a:ea typeface="微软雅黑" panose="020B0503020204020204" pitchFamily="34" charset="-122"/>
              </a:rPr>
              <a:t>维度</a:t>
            </a:r>
            <a:endParaRPr lang="zh-CN" altLang="en-US" sz="1600" b="0" i="1" dirty="0" smtClean="0">
              <a:latin typeface="微软雅黑" panose="020B0503020204020204" pitchFamily="34" charset="-122"/>
              <a:ea typeface="微软雅黑" panose="020B0503020204020204" pitchFamily="34" charset="-122"/>
            </a:endParaRPr>
          </a:p>
        </p:txBody>
      </p:sp>
      <p:sp>
        <p:nvSpPr>
          <p:cNvPr id="27" name="TextBox 14"/>
          <p:cNvSpPr txBox="1"/>
          <p:nvPr/>
        </p:nvSpPr>
        <p:spPr>
          <a:xfrm>
            <a:off x="9826683" y="4099685"/>
            <a:ext cx="1599496" cy="338554"/>
          </a:xfrm>
          <a:prstGeom prst="rect">
            <a:avLst/>
          </a:prstGeom>
          <a:noFill/>
        </p:spPr>
        <p:txBody>
          <a:bodyPr wrap="square" rtlCol="0">
            <a:spAutoFit/>
          </a:bodyPr>
          <a:lstStyle/>
          <a:p>
            <a:pPr>
              <a:buNone/>
            </a:pPr>
            <a:r>
              <a:rPr lang="zh-CN" altLang="en-US" sz="1600" i="1" dirty="0" smtClean="0">
                <a:latin typeface="微软雅黑" panose="020B0503020204020204" pitchFamily="34" charset="-122"/>
                <a:ea typeface="微软雅黑" panose="020B0503020204020204" pitchFamily="34" charset="-122"/>
              </a:rPr>
              <a:t>用户类维度</a:t>
            </a:r>
            <a:endParaRPr lang="zh-CN" altLang="en-US" sz="1600" b="0" i="1" dirty="0" smtClean="0">
              <a:latin typeface="微软雅黑" panose="020B0503020204020204" pitchFamily="34" charset="-122"/>
              <a:ea typeface="微软雅黑" panose="020B0503020204020204" pitchFamily="34" charset="-122"/>
            </a:endParaRPr>
          </a:p>
        </p:txBody>
      </p:sp>
      <p:sp>
        <p:nvSpPr>
          <p:cNvPr id="28" name="TextBox 14"/>
          <p:cNvSpPr txBox="1"/>
          <p:nvPr/>
        </p:nvSpPr>
        <p:spPr>
          <a:xfrm>
            <a:off x="9826683" y="5364459"/>
            <a:ext cx="1599496" cy="338554"/>
          </a:xfrm>
          <a:prstGeom prst="rect">
            <a:avLst/>
          </a:prstGeom>
          <a:noFill/>
        </p:spPr>
        <p:txBody>
          <a:bodyPr wrap="square" rtlCol="0">
            <a:spAutoFit/>
          </a:bodyPr>
          <a:lstStyle/>
          <a:p>
            <a:pPr>
              <a:buNone/>
            </a:pPr>
            <a:r>
              <a:rPr lang="zh-CN" altLang="en-US" sz="1600" i="1" dirty="0" smtClean="0">
                <a:latin typeface="微软雅黑" panose="020B0503020204020204" pitchFamily="34" charset="-122"/>
                <a:ea typeface="微软雅黑" panose="020B0503020204020204" pitchFamily="34" charset="-122"/>
              </a:rPr>
              <a:t>业务类维度</a:t>
            </a:r>
            <a:endParaRPr lang="zh-CN" altLang="en-US" sz="1600" b="0" i="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855092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3" name="标题 3"/>
          <p:cNvSpPr txBox="1">
            <a:spLocks/>
          </p:cNvSpPr>
          <p:nvPr/>
        </p:nvSpPr>
        <p:spPr>
          <a:xfrm>
            <a:off x="609759" y="398026"/>
            <a:ext cx="10975658" cy="516586"/>
          </a:xfrm>
          <a:prstGeom prst="rect">
            <a:avLst/>
          </a:prstGeom>
        </p:spPr>
        <p:txBody>
          <a:bodyPr/>
          <a:lstStyle>
            <a:defPPr>
              <a:defRPr lang="zh-CN"/>
            </a:defPPr>
            <a:lvl1pPr defTabSz="914400" fontAlgn="auto">
              <a:spcBef>
                <a:spcPts val="0"/>
              </a:spcBef>
              <a:spcAft>
                <a:spcPts val="0"/>
              </a:spcAft>
              <a:defRPr b="1" kern="0">
                <a:solidFill>
                  <a:srgbClr val="990000"/>
                </a:solidFill>
                <a:latin typeface="微软雅黑" panose="020B0503020204020204" pitchFamily="34" charset="-122"/>
                <a:ea typeface="微软雅黑" panose="020B0503020204020204" pitchFamily="34" charset="-122"/>
                <a:cs typeface="+mj-cs"/>
              </a:defRPr>
            </a:lvl1pPr>
            <a:lvl2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r>
              <a:rPr lang="zh-CN" altLang="en-US" dirty="0"/>
              <a:t>模型设计</a:t>
            </a:r>
            <a:r>
              <a:rPr lang="en-US" altLang="zh-CN" dirty="0"/>
              <a:t>-</a:t>
            </a:r>
            <a:r>
              <a:rPr lang="zh-CN" altLang="en-US" dirty="0"/>
              <a:t>确定度量</a:t>
            </a:r>
            <a:endParaRPr lang="zh-CN" altLang="en-US" dirty="0"/>
          </a:p>
        </p:txBody>
      </p:sp>
      <p:sp>
        <p:nvSpPr>
          <p:cNvPr id="5" name="内容占位符 1"/>
          <p:cNvSpPr txBox="1">
            <a:spLocks/>
          </p:cNvSpPr>
          <p:nvPr/>
        </p:nvSpPr>
        <p:spPr>
          <a:xfrm>
            <a:off x="609759" y="1152866"/>
            <a:ext cx="10975658" cy="5157248"/>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285750">
              <a:lnSpc>
                <a:spcPct val="150000"/>
              </a:lnSpc>
              <a:buFont typeface="Wingdings" panose="05000000000000000000" pitchFamily="2" charset="2"/>
              <a:buChar char="Ø"/>
            </a:pPr>
            <a:r>
              <a:rPr lang="zh-CN" altLang="en-US" sz="1800" b="0" dirty="0" smtClean="0">
                <a:latin typeface="微软雅黑" panose="020B0503020204020204" pitchFamily="34" charset="-122"/>
                <a:ea typeface="微软雅黑" panose="020B0503020204020204" pitchFamily="34" charset="-122"/>
              </a:rPr>
              <a:t>度量</a:t>
            </a:r>
            <a:r>
              <a:rPr lang="zh-CN" altLang="en-US" sz="1800" b="0" dirty="0">
                <a:latin typeface="微软雅黑" panose="020B0503020204020204" pitchFamily="34" charset="-122"/>
                <a:ea typeface="微软雅黑" panose="020B0503020204020204" pitchFamily="34" charset="-122"/>
              </a:rPr>
              <a:t>：用于评价业务状况的数值型数据，又可称为“事实”。例如交易金额、交易笔数等</a:t>
            </a:r>
            <a:r>
              <a:rPr lang="zh-CN" altLang="en-US" sz="1800" b="0" dirty="0" smtClean="0">
                <a:latin typeface="微软雅黑" panose="020B0503020204020204" pitchFamily="34" charset="-122"/>
                <a:ea typeface="微软雅黑" panose="020B0503020204020204" pitchFamily="34" charset="-122"/>
              </a:rPr>
              <a:t>。</a:t>
            </a:r>
            <a:r>
              <a:rPr lang="zh-CN" altLang="en-US" sz="1800" b="0" dirty="0" smtClean="0">
                <a:latin typeface="微软雅黑" panose="020B0503020204020204" pitchFamily="34" charset="-122"/>
                <a:ea typeface="微软雅黑" panose="020B0503020204020204" pitchFamily="34" charset="-122"/>
              </a:rPr>
              <a:t>度量可分为：</a:t>
            </a:r>
            <a:endParaRPr lang="zh-CN" altLang="en-US" sz="1800" b="0" dirty="0">
              <a:latin typeface="微软雅黑" panose="020B0503020204020204" pitchFamily="34" charset="-122"/>
              <a:ea typeface="微软雅黑" panose="020B0503020204020204" pitchFamily="34" charset="-122"/>
            </a:endParaRPr>
          </a:p>
        </p:txBody>
      </p:sp>
      <p:graphicFrame>
        <p:nvGraphicFramePr>
          <p:cNvPr id="6" name="图示 5"/>
          <p:cNvGraphicFramePr/>
          <p:nvPr>
            <p:extLst>
              <p:ext uri="{D42A27DB-BD31-4B8C-83A1-F6EECF244321}">
                <p14:modId xmlns:p14="http://schemas.microsoft.com/office/powerpoint/2010/main" val="2572177272"/>
              </p:ext>
            </p:extLst>
          </p:nvPr>
        </p:nvGraphicFramePr>
        <p:xfrm>
          <a:off x="336947" y="2061642"/>
          <a:ext cx="11449272" cy="2880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p:cNvSpPr txBox="1"/>
          <p:nvPr/>
        </p:nvSpPr>
        <p:spPr>
          <a:xfrm>
            <a:off x="408820" y="5374010"/>
            <a:ext cx="11305391" cy="372025"/>
          </a:xfrm>
          <a:prstGeom prst="rect">
            <a:avLst/>
          </a:prstGeom>
          <a:noFill/>
        </p:spPr>
        <p:txBody>
          <a:bodyPr wrap="square" rtlCol="0">
            <a:spAutoFit/>
          </a:bodyPr>
          <a:lstStyle/>
          <a:p>
            <a:pPr>
              <a:lnSpc>
                <a:spcPct val="125000"/>
              </a:lnSpc>
            </a:pPr>
            <a:r>
              <a:rPr lang="zh-CN" altLang="en-US" sz="1600" dirty="0" smtClean="0">
                <a:solidFill>
                  <a:srgbClr val="FF0000"/>
                </a:solidFill>
                <a:latin typeface="微软雅黑" panose="020B0503020204020204" pitchFamily="34" charset="-122"/>
                <a:ea typeface="微软雅黑" panose="020B0503020204020204" pitchFamily="34" charset="-122"/>
              </a:rPr>
              <a:t>汇总层模型设计过程，需要避免不可累加度量的设计，容易引起数据质量问题。</a:t>
            </a:r>
            <a:endParaRPr lang="zh-CN" altLang="en-US" sz="1600" b="0"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189863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24689" y="1125538"/>
            <a:ext cx="5931073" cy="504173"/>
          </a:xfrm>
          <a:prstGeom prst="rect">
            <a:avLst/>
          </a:prstGeom>
          <a:solidFill>
            <a:schemeClr val="accent1"/>
          </a:solidFill>
          <a:ln w="9525">
            <a:noFill/>
            <a:miter lim="800000"/>
            <a:headEnd/>
            <a:tailEnd/>
          </a:ln>
          <a:effectLst/>
        </p:spPr>
        <p:txBody>
          <a:bodyPr wrap="square" lIns="108878" tIns="108878" rIns="108878" bIns="108878" rtlCol="0" anchor="t">
            <a:prstTxWarp prst="textNoShape">
              <a:avLst/>
            </a:prstTxWarp>
            <a:noAutofit/>
          </a:bodyPr>
          <a:lstStyle/>
          <a:p>
            <a:pPr algn="ctr"/>
            <a:endParaRPr lang="zh-CN" altLang="en-US" kern="0" dirty="0" err="1" smtClean="0">
              <a:solidFill>
                <a:prstClr val="white"/>
              </a:solidFill>
            </a:endParaRPr>
          </a:p>
        </p:txBody>
      </p:sp>
      <p:sp>
        <p:nvSpPr>
          <p:cNvPr id="2" name="Content Placeholder 1"/>
          <p:cNvSpPr>
            <a:spLocks noGrp="1"/>
          </p:cNvSpPr>
          <p:nvPr>
            <p:ph idx="1"/>
          </p:nvPr>
        </p:nvSpPr>
        <p:spPr>
          <a:xfrm>
            <a:off x="6385695" y="1197029"/>
            <a:ext cx="5182949" cy="4056855"/>
          </a:xfrm>
        </p:spPr>
        <p:txBody>
          <a:bodyPr anchor="ctr" anchorCtr="0"/>
          <a:lstStyle/>
          <a:p>
            <a:pPr marL="408291" lvl="5" indent="-408291">
              <a:lnSpc>
                <a:spcPct val="200000"/>
              </a:lnSpc>
              <a:buFont typeface="Arial" panose="020B0604020202020204" pitchFamily="34" charset="0"/>
              <a:buChar char="•"/>
            </a:pPr>
            <a:r>
              <a:rPr lang="zh-CN" altLang="en-US" sz="2900" dirty="0" smtClean="0">
                <a:latin typeface="微软雅黑" panose="020B0503020204020204" pitchFamily="34" charset="-122"/>
                <a:ea typeface="微软雅黑" panose="020B0503020204020204" pitchFamily="34" charset="-122"/>
                <a:cs typeface="Times New Roman" panose="02020603050405020304" pitchFamily="18" charset="0"/>
              </a:rPr>
              <a:t>汇总层模型设计概述</a:t>
            </a: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r>
              <a:rPr lang="zh-CN" altLang="en-US" sz="2900" dirty="0">
                <a:latin typeface="微软雅黑" panose="020B0503020204020204" pitchFamily="34" charset="-122"/>
                <a:ea typeface="微软雅黑" panose="020B0503020204020204" pitchFamily="34" charset="-122"/>
                <a:cs typeface="Times New Roman" panose="02020603050405020304" pitchFamily="18" charset="0"/>
              </a:rPr>
              <a:t>汇总层模型设计流程</a:t>
            </a:r>
            <a:endParaRPr lang="en-US" altLang="zh-CN" sz="2900" dirty="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r>
              <a:rPr lang="zh-CN" altLang="en-US" sz="2900" dirty="0" smtClean="0">
                <a:latin typeface="微软雅黑" panose="020B0503020204020204" pitchFamily="34" charset="-122"/>
                <a:ea typeface="微软雅黑" panose="020B0503020204020204" pitchFamily="34" charset="-122"/>
                <a:cs typeface="Times New Roman" panose="02020603050405020304" pitchFamily="18" charset="0"/>
              </a:rPr>
              <a:t>汇总层模型设计成果</a:t>
            </a: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itle 3"/>
          <p:cNvSpPr>
            <a:spLocks noGrp="1"/>
          </p:cNvSpPr>
          <p:nvPr>
            <p:ph type="title"/>
          </p:nvPr>
        </p:nvSpPr>
        <p:spPr/>
        <p:txBody>
          <a:bodyPr/>
          <a:lstStyle/>
          <a:p>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议题</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Placeholder 12" descr="FIN-1010_4-3_agenda-sm.jpg"/>
          <p:cNvPicPr>
            <a:picLocks noGrp="1" noChangeAspect="1"/>
          </p:cNvPicPr>
          <p:nvPr>
            <p:ph type="pic" sz="quarter" idx="13"/>
          </p:nvPr>
        </p:nvPicPr>
        <p:blipFill>
          <a:blip r:embed="rId2" cstate="print"/>
          <a:srcRect t="12508" b="12508"/>
          <a:stretch>
            <a:fillRect/>
          </a:stretch>
        </p:blipFill>
        <p:spPr/>
      </p:pic>
    </p:spTree>
    <p:extLst>
      <p:ext uri="{BB962C8B-B14F-4D97-AF65-F5344CB8AC3E}">
        <p14:creationId xmlns:p14="http://schemas.microsoft.com/office/powerpoint/2010/main" val="3971667358"/>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1273051" y="1845618"/>
            <a:ext cx="9762693" cy="4492426"/>
          </a:xfrm>
          <a:prstGeom prst="rect">
            <a:avLst/>
          </a:prstGeom>
        </p:spPr>
      </p:pic>
      <p:sp>
        <p:nvSpPr>
          <p:cNvPr id="4" name="标题 3"/>
          <p:cNvSpPr txBox="1">
            <a:spLocks/>
          </p:cNvSpPr>
          <p:nvPr/>
        </p:nvSpPr>
        <p:spPr>
          <a:xfrm>
            <a:off x="609759" y="398026"/>
            <a:ext cx="10975658" cy="516586"/>
          </a:xfrm>
          <a:prstGeom prst="rect">
            <a:avLst/>
          </a:prstGeom>
        </p:spPr>
        <p:txBody>
          <a:bodyPr/>
          <a:lstStyle>
            <a:defPPr>
              <a:defRPr lang="zh-CN"/>
            </a:defPPr>
            <a:lvl1pPr defTabSz="914400" fontAlgn="auto">
              <a:spcBef>
                <a:spcPts val="0"/>
              </a:spcBef>
              <a:spcAft>
                <a:spcPts val="0"/>
              </a:spcAft>
              <a:defRPr b="1" kern="0">
                <a:solidFill>
                  <a:srgbClr val="990000"/>
                </a:solidFill>
                <a:latin typeface="微软雅黑" panose="020B0503020204020204" pitchFamily="34" charset="-122"/>
                <a:ea typeface="微软雅黑" panose="020B0503020204020204" pitchFamily="34" charset="-122"/>
                <a:cs typeface="+mj-cs"/>
              </a:defRPr>
            </a:lvl1pPr>
            <a:lvl2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r>
              <a:rPr lang="zh-CN" altLang="en-US" dirty="0" smtClean="0"/>
              <a:t>模型</a:t>
            </a:r>
            <a:r>
              <a:rPr lang="zh-CN" altLang="en-US" dirty="0"/>
              <a:t>设计</a:t>
            </a:r>
            <a:r>
              <a:rPr lang="en-US" altLang="zh-CN" dirty="0" smtClean="0"/>
              <a:t>-</a:t>
            </a:r>
            <a:r>
              <a:rPr lang="zh-CN" altLang="en-US" dirty="0" smtClean="0"/>
              <a:t>验证模型对需求的满足情况</a:t>
            </a:r>
            <a:endParaRPr lang="zh-CN" altLang="en-US" dirty="0"/>
          </a:p>
        </p:txBody>
      </p:sp>
      <p:sp>
        <p:nvSpPr>
          <p:cNvPr id="5" name="内容占位符 1"/>
          <p:cNvSpPr txBox="1">
            <a:spLocks/>
          </p:cNvSpPr>
          <p:nvPr/>
        </p:nvSpPr>
        <p:spPr>
          <a:xfrm>
            <a:off x="609759" y="1152866"/>
            <a:ext cx="10975658" cy="5157248"/>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285750">
              <a:lnSpc>
                <a:spcPct val="150000"/>
              </a:lnSpc>
              <a:buFont typeface="Wingdings" panose="05000000000000000000" pitchFamily="2" charset="2"/>
              <a:buChar char="Ø"/>
            </a:pPr>
            <a:r>
              <a:rPr lang="zh-CN" altLang="en-US" sz="1800" b="0" dirty="0">
                <a:latin typeface="微软雅黑" panose="020B0503020204020204" pitchFamily="34" charset="-122"/>
                <a:ea typeface="微软雅黑" panose="020B0503020204020204" pitchFamily="34" charset="-122"/>
              </a:rPr>
              <a:t>挑选典型需求，评估模型对需求的满足情况，对于不满足的情况进行</a:t>
            </a:r>
            <a:r>
              <a:rPr lang="zh-CN" altLang="en-US" sz="1800" b="0" dirty="0" smtClean="0">
                <a:latin typeface="微软雅黑" panose="020B0503020204020204" pitchFamily="34" charset="-122"/>
                <a:ea typeface="微软雅黑" panose="020B0503020204020204" pitchFamily="34" charset="-122"/>
              </a:rPr>
              <a:t>分。</a:t>
            </a:r>
            <a:endParaRPr lang="zh-CN" altLang="en-US" sz="18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1144056"/>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609759" y="1619961"/>
            <a:ext cx="11272019" cy="4973170"/>
          </a:xfrm>
          <a:prstGeom prst="rect">
            <a:avLst/>
          </a:prstGeom>
        </p:spPr>
      </p:pic>
      <p:sp>
        <p:nvSpPr>
          <p:cNvPr id="4" name="标题 3"/>
          <p:cNvSpPr txBox="1">
            <a:spLocks/>
          </p:cNvSpPr>
          <p:nvPr/>
        </p:nvSpPr>
        <p:spPr>
          <a:xfrm>
            <a:off x="609759" y="398026"/>
            <a:ext cx="10975658" cy="516586"/>
          </a:xfrm>
          <a:prstGeom prst="rect">
            <a:avLst/>
          </a:prstGeom>
        </p:spPr>
        <p:txBody>
          <a:bodyPr/>
          <a:lstStyle>
            <a:defPPr>
              <a:defRPr lang="zh-CN"/>
            </a:defPPr>
            <a:lvl1pPr defTabSz="914400" fontAlgn="auto">
              <a:spcBef>
                <a:spcPts val="0"/>
              </a:spcBef>
              <a:spcAft>
                <a:spcPts val="0"/>
              </a:spcAft>
              <a:defRPr b="1" kern="0">
                <a:solidFill>
                  <a:srgbClr val="990000"/>
                </a:solidFill>
                <a:latin typeface="微软雅黑" panose="020B0503020204020204" pitchFamily="34" charset="-122"/>
                <a:ea typeface="微软雅黑" panose="020B0503020204020204" pitchFamily="34" charset="-122"/>
                <a:cs typeface="+mj-cs"/>
              </a:defRPr>
            </a:lvl1pPr>
            <a:lvl2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fontAlgn="base">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r>
              <a:rPr lang="zh-CN" altLang="en-US" dirty="0" smtClean="0"/>
              <a:t>数据映射</a:t>
            </a:r>
            <a:r>
              <a:rPr lang="en-US" altLang="zh-CN" dirty="0" smtClean="0"/>
              <a:t>——</a:t>
            </a:r>
            <a:r>
              <a:rPr lang="zh-CN" altLang="en-US" dirty="0" smtClean="0"/>
              <a:t>明确表的数据来源及转换关系</a:t>
            </a:r>
            <a:endParaRPr lang="zh-CN" altLang="en-US" dirty="0"/>
          </a:p>
        </p:txBody>
      </p:sp>
      <p:sp>
        <p:nvSpPr>
          <p:cNvPr id="5" name="内容占位符 1"/>
          <p:cNvSpPr txBox="1">
            <a:spLocks/>
          </p:cNvSpPr>
          <p:nvPr/>
        </p:nvSpPr>
        <p:spPr>
          <a:xfrm>
            <a:off x="609759" y="1152866"/>
            <a:ext cx="10975658" cy="5157248"/>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285750">
              <a:lnSpc>
                <a:spcPct val="150000"/>
              </a:lnSpc>
              <a:buFont typeface="Wingdings" panose="05000000000000000000" pitchFamily="2" charset="2"/>
              <a:buChar char="Ø"/>
            </a:pPr>
            <a:r>
              <a:rPr lang="zh-CN" altLang="en-US" sz="1800" b="0" dirty="0" smtClean="0">
                <a:latin typeface="微软雅黑" panose="020B0503020204020204" pitchFamily="34" charset="-122"/>
                <a:ea typeface="微软雅黑" panose="020B0503020204020204" pitchFamily="34" charset="-122"/>
              </a:rPr>
              <a:t>映射关系包括数据来源表、来源字段、字段转换规则。</a:t>
            </a:r>
            <a:endParaRPr lang="zh-CN" altLang="en-US" sz="18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066536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24689" y="3060401"/>
            <a:ext cx="5931073" cy="504173"/>
          </a:xfrm>
          <a:prstGeom prst="rect">
            <a:avLst/>
          </a:prstGeom>
          <a:solidFill>
            <a:schemeClr val="accent1"/>
          </a:solidFill>
          <a:ln w="9525">
            <a:noFill/>
            <a:miter lim="800000"/>
            <a:headEnd/>
            <a:tailEnd/>
          </a:ln>
          <a:effectLst/>
        </p:spPr>
        <p:txBody>
          <a:bodyPr wrap="square" lIns="108878" tIns="108878" rIns="108878" bIns="108878" rtlCol="0" anchor="t">
            <a:prstTxWarp prst="textNoShape">
              <a:avLst/>
            </a:prstTxWarp>
            <a:noAutofit/>
          </a:bodyPr>
          <a:lstStyle/>
          <a:p>
            <a:pPr algn="ctr"/>
            <a:endParaRPr lang="zh-CN" altLang="en-US" kern="0" dirty="0" err="1" smtClean="0">
              <a:solidFill>
                <a:prstClr val="white"/>
              </a:solidFill>
            </a:endParaRPr>
          </a:p>
        </p:txBody>
      </p:sp>
      <p:sp>
        <p:nvSpPr>
          <p:cNvPr id="2" name="Content Placeholder 1"/>
          <p:cNvSpPr>
            <a:spLocks noGrp="1"/>
          </p:cNvSpPr>
          <p:nvPr>
            <p:ph idx="1"/>
          </p:nvPr>
        </p:nvSpPr>
        <p:spPr>
          <a:xfrm>
            <a:off x="6385695" y="1197029"/>
            <a:ext cx="5182949" cy="4056855"/>
          </a:xfrm>
        </p:spPr>
        <p:txBody>
          <a:bodyPr anchor="ctr" anchorCtr="0"/>
          <a:lstStyle/>
          <a:p>
            <a:pPr marL="408291" lvl="5" indent="-408291">
              <a:lnSpc>
                <a:spcPct val="200000"/>
              </a:lnSpc>
              <a:buFont typeface="Arial" panose="020B0604020202020204" pitchFamily="34" charset="0"/>
              <a:buChar char="•"/>
            </a:pPr>
            <a:r>
              <a:rPr lang="zh-CN" altLang="en-US" sz="2900" dirty="0" smtClean="0">
                <a:latin typeface="微软雅黑" panose="020B0503020204020204" pitchFamily="34" charset="-122"/>
                <a:ea typeface="微软雅黑" panose="020B0503020204020204" pitchFamily="34" charset="-122"/>
                <a:cs typeface="Times New Roman" panose="02020603050405020304" pitchFamily="18" charset="0"/>
              </a:rPr>
              <a:t>汇总层模型设计概述</a:t>
            </a: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r>
              <a:rPr lang="zh-CN" altLang="en-US" sz="2900" dirty="0">
                <a:latin typeface="微软雅黑" panose="020B0503020204020204" pitchFamily="34" charset="-122"/>
                <a:ea typeface="微软雅黑" panose="020B0503020204020204" pitchFamily="34" charset="-122"/>
                <a:cs typeface="Times New Roman" panose="02020603050405020304" pitchFamily="18" charset="0"/>
              </a:rPr>
              <a:t>汇总层模型设计流程</a:t>
            </a:r>
            <a:endParaRPr lang="en-US" altLang="zh-CN" sz="2900" dirty="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r>
              <a:rPr lang="zh-CN" altLang="en-US" sz="2900" dirty="0" smtClean="0">
                <a:latin typeface="微软雅黑" panose="020B0503020204020204" pitchFamily="34" charset="-122"/>
                <a:ea typeface="微软雅黑" panose="020B0503020204020204" pitchFamily="34" charset="-122"/>
                <a:cs typeface="Times New Roman" panose="02020603050405020304" pitchFamily="18" charset="0"/>
              </a:rPr>
              <a:t>汇总层模型设计成果</a:t>
            </a: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itle 3"/>
          <p:cNvSpPr>
            <a:spLocks noGrp="1"/>
          </p:cNvSpPr>
          <p:nvPr>
            <p:ph type="title"/>
          </p:nvPr>
        </p:nvSpPr>
        <p:spPr/>
        <p:txBody>
          <a:bodyPr/>
          <a:lstStyle/>
          <a:p>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议题</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Placeholder 12" descr="FIN-1010_4-3_agenda-sm.jpg"/>
          <p:cNvPicPr>
            <a:picLocks noGrp="1" noChangeAspect="1"/>
          </p:cNvPicPr>
          <p:nvPr>
            <p:ph type="pic" sz="quarter" idx="13"/>
          </p:nvPr>
        </p:nvPicPr>
        <p:blipFill>
          <a:blip r:embed="rId2" cstate="print"/>
          <a:srcRect t="12508" b="12508"/>
          <a:stretch>
            <a:fillRect/>
          </a:stretch>
        </p:blipFill>
        <p:spPr/>
      </p:pic>
    </p:spTree>
    <p:extLst>
      <p:ext uri="{BB962C8B-B14F-4D97-AF65-F5344CB8AC3E}">
        <p14:creationId xmlns:p14="http://schemas.microsoft.com/office/powerpoint/2010/main" val="645307780"/>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3" name="标题 3"/>
          <p:cNvSpPr txBox="1">
            <a:spLocks/>
          </p:cNvSpPr>
          <p:nvPr/>
        </p:nvSpPr>
        <p:spPr>
          <a:xfrm>
            <a:off x="609759" y="398026"/>
            <a:ext cx="10975658" cy="516586"/>
          </a:xfrm>
          <a:prstGeom prst="rect">
            <a:avLst/>
          </a:prstGeom>
        </p:spPr>
        <p:txBody>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914400" fontAlgn="auto">
              <a:spcBef>
                <a:spcPts val="0"/>
              </a:spcBef>
              <a:spcAft>
                <a:spcPts val="0"/>
              </a:spcAft>
              <a:defRPr/>
            </a:pPr>
            <a:r>
              <a:rPr lang="zh-CN" altLang="en-US" sz="2400" kern="0" dirty="0" smtClean="0">
                <a:latin typeface="微软雅黑" panose="020B0503020204020204" pitchFamily="34" charset="-122"/>
                <a:ea typeface="微软雅黑" panose="020B0503020204020204" pitchFamily="34" charset="-122"/>
              </a:rPr>
              <a:t>围绕用户、设备和业务三个分析对象设计了</a:t>
            </a:r>
            <a:r>
              <a:rPr lang="en-US" altLang="zh-CN" sz="2400" kern="0" dirty="0" smtClean="0">
                <a:latin typeface="微软雅黑" panose="020B0503020204020204" pitchFamily="34" charset="-122"/>
                <a:ea typeface="微软雅黑" panose="020B0503020204020204" pitchFamily="34" charset="-122"/>
              </a:rPr>
              <a:t>34</a:t>
            </a:r>
            <a:r>
              <a:rPr lang="zh-CN" altLang="en-US" sz="2400" kern="0" dirty="0" smtClean="0">
                <a:latin typeface="微软雅黑" panose="020B0503020204020204" pitchFamily="34" charset="-122"/>
                <a:ea typeface="微软雅黑" panose="020B0503020204020204" pitchFamily="34" charset="-122"/>
              </a:rPr>
              <a:t>个模型</a:t>
            </a:r>
            <a:endParaRPr lang="zh-CN" altLang="en-US" sz="2400" kern="0" dirty="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888609756"/>
              </p:ext>
            </p:extLst>
          </p:nvPr>
        </p:nvGraphicFramePr>
        <p:xfrm>
          <a:off x="552970" y="1701602"/>
          <a:ext cx="10729193" cy="4536514"/>
        </p:xfrm>
        <a:graphic>
          <a:graphicData uri="http://schemas.openxmlformats.org/drawingml/2006/table">
            <a:tbl>
              <a:tblPr bandCol="1">
                <a:tableStyleId>{6E25E649-3F16-4E02-A733-19D2CDBF48F0}</a:tableStyleId>
              </a:tblPr>
              <a:tblGrid>
                <a:gridCol w="2992117"/>
                <a:gridCol w="3868538"/>
                <a:gridCol w="3868538"/>
              </a:tblGrid>
              <a:tr h="193034">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rowSpan="6">
                  <a:txBody>
                    <a:bodyPr/>
                    <a:lstStyle/>
                    <a:p>
                      <a:pPr algn="ctr" fontAlgn="ctr"/>
                      <a:r>
                        <a:rPr lang="zh-CN" altLang="en-US" sz="1600" u="none" strike="noStrike" dirty="0">
                          <a:effectLst/>
                        </a:rPr>
                        <a:t>帐号业务活跃</a:t>
                      </a:r>
                      <a:r>
                        <a:rPr lang="zh-CN" altLang="en-US" sz="1600" u="none" strike="noStrike" dirty="0" smtClean="0">
                          <a:effectLst/>
                        </a:rPr>
                        <a:t>汇总</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rowSpan="6">
                  <a:txBody>
                    <a:bodyPr/>
                    <a:lstStyle/>
                    <a:p>
                      <a:pPr algn="ctr" fontAlgn="ctr"/>
                      <a:r>
                        <a:rPr lang="zh-CN" altLang="en-US" sz="1600" u="none" strike="noStrike" dirty="0">
                          <a:effectLst/>
                        </a:rPr>
                        <a:t>设备业务活跃</a:t>
                      </a:r>
                      <a:r>
                        <a:rPr lang="zh-CN" altLang="en-US" sz="1600" u="none" strike="noStrike" dirty="0" smtClean="0">
                          <a:effectLst/>
                        </a:rPr>
                        <a:t>汇总</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业务活跃汇总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业务支付汇总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活跃多维汇总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应用下载汇总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支付多维汇总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生活服务支付汇总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rowSpan="6">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600" u="none" strike="noStrike" kern="1200" dirty="0" smtClean="0">
                          <a:solidFill>
                            <a:schemeClr val="dk1"/>
                          </a:solidFill>
                          <a:effectLst/>
                          <a:latin typeface="+mn-lt"/>
                          <a:ea typeface="+mn-ea"/>
                          <a:cs typeface="+mn-cs"/>
                        </a:rPr>
                        <a:t>帐号业务支付汇总</a:t>
                      </a:r>
                      <a:r>
                        <a:rPr lang="zh-CN" altLang="en-US" sz="1600" u="none" strike="noStrike" kern="1200" dirty="0">
                          <a:solidFill>
                            <a:schemeClr val="dk1"/>
                          </a:solidFill>
                          <a:effectLst/>
                          <a:latin typeface="+mn-lt"/>
                          <a:ea typeface="+mn-ea"/>
                          <a:cs typeface="+mn-cs"/>
                        </a:rPr>
                        <a:t>　</a:t>
                      </a:r>
                    </a:p>
                  </a:txBody>
                  <a:tcPr marL="7610" marR="7610" marT="7610" marB="0" anchor="ctr"/>
                </a:tc>
                <a:tc rowSpan="6">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600" u="none" strike="noStrike" dirty="0" smtClean="0">
                          <a:effectLst/>
                        </a:rPr>
                        <a:t>设备业务支付汇总</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主题支付汇总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vMerge="1">
                  <a:txBody>
                    <a:bodyPr/>
                    <a:lstStyle/>
                    <a:p>
                      <a:pPr marL="0" algn="ctr" defTabSz="914400" rtl="0" eaLnBrk="1" fontAlgn="ctr" latinLnBrk="0" hangingPunct="1"/>
                      <a:endParaRPr lang="zh-CN" altLang="en-US" sz="1600" u="none" strike="noStrike" kern="1200" dirty="0">
                        <a:solidFill>
                          <a:schemeClr val="dk1"/>
                        </a:solidFill>
                        <a:effectLst/>
                        <a:latin typeface="+mn-lt"/>
                        <a:ea typeface="+mn-ea"/>
                        <a:cs typeface="+mn-cs"/>
                      </a:endParaRPr>
                    </a:p>
                  </a:txBody>
                  <a:tcPr marL="7610" marR="7610" marT="7610" marB="0" anchor="ctr"/>
                </a:tc>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游</a:t>
                      </a:r>
                      <a:r>
                        <a:rPr lang="zh-CN" altLang="en-US" sz="1000" u="none" strike="noStrike" dirty="0" smtClean="0">
                          <a:effectLst/>
                        </a:rPr>
                        <a:t>戏支</a:t>
                      </a:r>
                      <a:r>
                        <a:rPr lang="zh-CN" altLang="en-US" sz="1000" u="none" strike="noStrike" dirty="0">
                          <a:effectLst/>
                        </a:rPr>
                        <a:t>付汇总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vMerge="1">
                  <a:txBody>
                    <a:bodyPr/>
                    <a:lstStyle/>
                    <a:p>
                      <a:pPr marL="0" algn="ctr" defTabSz="914400" rtl="0" eaLnBrk="1" fontAlgn="ctr" latinLnBrk="0" hangingPunct="1"/>
                      <a:endParaRPr lang="zh-CN" altLang="en-US" sz="1600" u="none" strike="noStrike" kern="1200" dirty="0">
                        <a:solidFill>
                          <a:schemeClr val="dk1"/>
                        </a:solidFill>
                        <a:effectLst/>
                        <a:latin typeface="+mn-lt"/>
                        <a:ea typeface="+mn-ea"/>
                        <a:cs typeface="+mn-cs"/>
                      </a:endParaRPr>
                    </a:p>
                  </a:txBody>
                  <a:tcPr marL="7610" marR="7610" marT="7610" marB="0" anchor="ctr"/>
                </a:tc>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en-US" altLang="zh-CN" sz="1000" u="none" strike="noStrike" dirty="0" smtClean="0">
                          <a:effectLst/>
                        </a:rPr>
                        <a:t>PUSH</a:t>
                      </a:r>
                      <a:r>
                        <a:rPr lang="zh-CN" altLang="en-US" sz="1000" u="none" strike="noStrike" dirty="0" smtClean="0">
                          <a:effectLst/>
                        </a:rPr>
                        <a:t>应用消息汇</a:t>
                      </a:r>
                      <a:r>
                        <a:rPr lang="zh-CN" altLang="en-US" sz="1000" u="none" strike="noStrike" dirty="0">
                          <a:effectLst/>
                        </a:rPr>
                        <a:t>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vMerge="1">
                  <a:txBody>
                    <a:bodyPr/>
                    <a:lstStyle/>
                    <a:p>
                      <a:pPr marL="0" algn="ctr" defTabSz="914400" rtl="0" eaLnBrk="1" fontAlgn="ctr" latinLnBrk="0" hangingPunct="1"/>
                      <a:endParaRPr lang="zh-CN" altLang="en-US" sz="1600" u="none" strike="noStrike" kern="1200" dirty="0">
                        <a:solidFill>
                          <a:schemeClr val="dk1"/>
                        </a:solidFill>
                        <a:effectLst/>
                        <a:latin typeface="+mn-lt"/>
                        <a:ea typeface="+mn-ea"/>
                        <a:cs typeface="+mn-cs"/>
                      </a:endParaRPr>
                    </a:p>
                  </a:txBody>
                  <a:tcPr marL="7610" marR="7610" marT="7610" marB="0" anchor="ctr"/>
                </a:tc>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en-US" sz="1000" u="none" strike="noStrike">
                          <a:effectLst/>
                        </a:rPr>
                        <a:t>PUSH</a:t>
                      </a:r>
                      <a:r>
                        <a:rPr lang="zh-CN" altLang="en-US" sz="1000" u="none" strike="noStrike">
                          <a:effectLst/>
                        </a:rPr>
                        <a:t>营销汇总</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vMerge="1">
                  <a:txBody>
                    <a:bodyPr/>
                    <a:lstStyle/>
                    <a:p>
                      <a:pPr marL="0" algn="ctr" defTabSz="914400" rtl="0" eaLnBrk="1" fontAlgn="ctr" latinLnBrk="0" hangingPunct="1"/>
                      <a:endParaRPr lang="zh-CN" altLang="en-US" sz="1600" u="none" strike="noStrike" kern="1200" dirty="0">
                        <a:solidFill>
                          <a:schemeClr val="dk1"/>
                        </a:solidFill>
                        <a:effectLst/>
                        <a:latin typeface="+mn-lt"/>
                        <a:ea typeface="+mn-ea"/>
                        <a:cs typeface="+mn-cs"/>
                      </a:endParaRPr>
                    </a:p>
                  </a:txBody>
                  <a:tcPr marL="7610" marR="7610" marT="7610" marB="0" anchor="ctr"/>
                </a:tc>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联盟广告业务操作汇总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vMerge="1">
                  <a:txBody>
                    <a:bodyPr/>
                    <a:lstStyle/>
                    <a:p>
                      <a:pPr marL="0" algn="ctr" defTabSz="914400" rtl="0" eaLnBrk="1" fontAlgn="ctr" latinLnBrk="0" hangingPunct="1"/>
                      <a:endParaRPr lang="zh-CN" altLang="en-US" sz="1600" u="none" strike="noStrike" kern="1200" dirty="0">
                        <a:solidFill>
                          <a:schemeClr val="dk1"/>
                        </a:solidFill>
                        <a:effectLst/>
                        <a:latin typeface="+mn-lt"/>
                        <a:ea typeface="+mn-ea"/>
                        <a:cs typeface="+mn-cs"/>
                      </a:endParaRPr>
                    </a:p>
                  </a:txBody>
                  <a:tcPr marL="7610" marR="7610" marT="7610" marB="0" anchor="ctr"/>
                </a:tc>
                <a:tc vMerge="1">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主题下载汇总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应用市场操作汇总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smtClean="0">
                          <a:effectLst/>
                        </a:rPr>
                        <a:t>客户端下载安装汇总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a:txBody>
                    <a:bodyPr/>
                    <a:lstStyle/>
                    <a:p>
                      <a:pPr algn="ctr" fontAlgn="ctr"/>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关键词搜索汇总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a:txBody>
                    <a:bodyPr/>
                    <a:lstStyle/>
                    <a:p>
                      <a:pPr algn="ctr" fontAlgn="ctr"/>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视频播放内容汇总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a:txBody>
                    <a:bodyPr/>
                    <a:lstStyle/>
                    <a:p>
                      <a:pPr algn="ctr" fontAlgn="ctr"/>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穿戴设备使用汇总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升级操作汇总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社交平台聊天汇总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r h="217174">
                <a:tc>
                  <a:txBody>
                    <a:bodyPr/>
                    <a:lstStyle/>
                    <a:p>
                      <a:pPr algn="ctr" fontAlgn="ctr"/>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c>
                  <a:txBody>
                    <a:bodyPr/>
                    <a:lstStyle/>
                    <a:p>
                      <a:pPr algn="ctr" fontAlgn="ctr"/>
                      <a:r>
                        <a:rPr lang="zh-CN" altLang="en-US" sz="1000" u="none" strike="noStrike" dirty="0">
                          <a:effectLst/>
                        </a:rPr>
                        <a:t>开发者应用调用</a:t>
                      </a:r>
                      <a:r>
                        <a:rPr lang="en-US" altLang="zh-CN" sz="1000" u="none" strike="noStrike" dirty="0">
                          <a:effectLst/>
                        </a:rPr>
                        <a:t>API</a:t>
                      </a:r>
                      <a:r>
                        <a:rPr lang="zh-CN" altLang="en-US" sz="1000" u="none" strike="noStrike" dirty="0">
                          <a:effectLst/>
                        </a:rPr>
                        <a:t>汇总</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10" marR="7610" marT="7610" marB="0" anchor="ctr"/>
                </a:tc>
              </a:tr>
            </a:tbl>
          </a:graphicData>
        </a:graphic>
      </p:graphicFrame>
      <p:sp>
        <p:nvSpPr>
          <p:cNvPr id="4" name="矩形 3"/>
          <p:cNvSpPr/>
          <p:nvPr/>
        </p:nvSpPr>
        <p:spPr>
          <a:xfrm>
            <a:off x="658088" y="1413527"/>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用户</a:t>
            </a:r>
          </a:p>
        </p:txBody>
      </p:sp>
      <p:sp>
        <p:nvSpPr>
          <p:cNvPr id="5" name="矩形 4"/>
          <p:cNvSpPr/>
          <p:nvPr/>
        </p:nvSpPr>
        <p:spPr>
          <a:xfrm>
            <a:off x="4549052" y="1413527"/>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设备</a:t>
            </a:r>
          </a:p>
        </p:txBody>
      </p:sp>
      <p:sp>
        <p:nvSpPr>
          <p:cNvPr id="6" name="矩形 5"/>
          <p:cNvSpPr/>
          <p:nvPr/>
        </p:nvSpPr>
        <p:spPr>
          <a:xfrm>
            <a:off x="8430719" y="1413527"/>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业务</a:t>
            </a:r>
          </a:p>
        </p:txBody>
      </p:sp>
      <p:cxnSp>
        <p:nvCxnSpPr>
          <p:cNvPr id="9" name="直接连接符 8"/>
          <p:cNvCxnSpPr/>
          <p:nvPr/>
        </p:nvCxnSpPr>
        <p:spPr bwMode="auto">
          <a:xfrm flipH="1" flipV="1">
            <a:off x="7465739" y="2765130"/>
            <a:ext cx="3744416" cy="0"/>
          </a:xfrm>
          <a:prstGeom prst="line">
            <a:avLst/>
          </a:prstGeom>
          <a:noFill/>
          <a:ln w="19050"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665520224"/>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83930" y="2061685"/>
            <a:ext cx="3021370" cy="4194551"/>
          </a:xfrm>
          <a:prstGeom prst="rect">
            <a:avLst/>
          </a:prstGeom>
          <a:noFill/>
          <a:ln w="19050">
            <a:solidFill>
              <a:srgbClr val="FF0000"/>
            </a:solidFill>
            <a:prstDash val="dash"/>
            <a:miter lim="800000"/>
            <a:headEnd/>
            <a:tailEnd/>
          </a:ln>
          <a:effectLst/>
        </p:spPr>
        <p:txBody>
          <a:bodyPr wrap="square" lIns="108878" tIns="108878" rIns="108878" bIns="108878" rtlCol="0" anchor="t">
            <a:prstTxWarp prst="textNoShape">
              <a:avLst/>
            </a:prstTxWarp>
            <a:noAutofit/>
          </a:bodyPr>
          <a:lstStyle/>
          <a:p>
            <a:pPr algn="ctr"/>
            <a:endParaRPr lang="zh-CN" altLang="en-US" kern="0" dirty="0" err="1" smtClean="0">
              <a:solidFill>
                <a:prstClr val="white"/>
              </a:solidFill>
              <a:latin typeface="微软雅黑" panose="020B0503020204020204" pitchFamily="34" charset="-122"/>
              <a:ea typeface="微软雅黑" panose="020B0503020204020204" pitchFamily="34" charset="-122"/>
            </a:endParaRPr>
          </a:p>
        </p:txBody>
      </p:sp>
      <p:sp>
        <p:nvSpPr>
          <p:cNvPr id="12" name="矩形 11"/>
          <p:cNvSpPr/>
          <p:nvPr/>
        </p:nvSpPr>
        <p:spPr>
          <a:xfrm>
            <a:off x="4110524" y="2061685"/>
            <a:ext cx="3021370" cy="4194551"/>
          </a:xfrm>
          <a:prstGeom prst="rect">
            <a:avLst/>
          </a:prstGeom>
          <a:noFill/>
          <a:ln w="19050">
            <a:solidFill>
              <a:srgbClr val="FF0000"/>
            </a:solidFill>
            <a:prstDash val="dash"/>
            <a:miter lim="800000"/>
            <a:headEnd/>
            <a:tailEnd/>
          </a:ln>
          <a:effectLst/>
        </p:spPr>
        <p:txBody>
          <a:bodyPr wrap="square" lIns="108878" tIns="108878" rIns="108878" bIns="108878" rtlCol="0" anchor="t">
            <a:prstTxWarp prst="textNoShape">
              <a:avLst/>
            </a:prstTxWarp>
            <a:noAutofit/>
          </a:bodyPr>
          <a:lstStyle/>
          <a:p>
            <a:pPr algn="ctr"/>
            <a:endParaRPr lang="zh-CN" altLang="en-US" kern="0" dirty="0" err="1" smtClean="0">
              <a:solidFill>
                <a:prstClr val="white"/>
              </a:solidFill>
              <a:latin typeface="微软雅黑" panose="020B0503020204020204" pitchFamily="34" charset="-122"/>
              <a:ea typeface="微软雅黑" panose="020B0503020204020204" pitchFamily="34" charset="-122"/>
            </a:endParaRPr>
          </a:p>
        </p:txBody>
      </p:sp>
      <p:sp>
        <p:nvSpPr>
          <p:cNvPr id="13" name="矩形 12"/>
          <p:cNvSpPr/>
          <p:nvPr/>
        </p:nvSpPr>
        <p:spPr>
          <a:xfrm>
            <a:off x="7737117" y="2061685"/>
            <a:ext cx="3848300" cy="4194551"/>
          </a:xfrm>
          <a:prstGeom prst="rect">
            <a:avLst/>
          </a:prstGeom>
          <a:noFill/>
          <a:ln w="19050">
            <a:solidFill>
              <a:srgbClr val="FF0000"/>
            </a:solidFill>
            <a:prstDash val="dash"/>
            <a:miter lim="800000"/>
            <a:headEnd/>
            <a:tailEnd/>
          </a:ln>
          <a:effectLst/>
        </p:spPr>
        <p:txBody>
          <a:bodyPr wrap="square" lIns="108878" tIns="108878" rIns="108878" bIns="108878" rtlCol="0" anchor="t">
            <a:prstTxWarp prst="textNoShape">
              <a:avLst/>
            </a:prstTxWarp>
            <a:noAutofit/>
          </a:bodyPr>
          <a:lstStyle/>
          <a:p>
            <a:pPr algn="ctr"/>
            <a:endParaRPr lang="zh-CN" altLang="en-US" kern="0" dirty="0" err="1" smtClean="0">
              <a:solidFill>
                <a:prstClr val="white"/>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5"/>
          </p:nvPr>
        </p:nvSpPr>
        <p:spPr/>
        <p:txBody>
          <a:bodyPr/>
          <a:lstStyle/>
          <a:p>
            <a:endParaRPr lang="zh-CN" altLang="en-US"/>
          </a:p>
        </p:txBody>
      </p:sp>
      <p:sp>
        <p:nvSpPr>
          <p:cNvPr id="6" name="标题 3"/>
          <p:cNvSpPr txBox="1">
            <a:spLocks/>
          </p:cNvSpPr>
          <p:nvPr/>
        </p:nvSpPr>
        <p:spPr>
          <a:xfrm>
            <a:off x="609759" y="398026"/>
            <a:ext cx="10975658" cy="516586"/>
          </a:xfrm>
          <a:prstGeom prst="rect">
            <a:avLst/>
          </a:prstGeom>
        </p:spPr>
        <p:txBody>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914400" fontAlgn="auto">
              <a:spcBef>
                <a:spcPts val="0"/>
              </a:spcBef>
              <a:spcAft>
                <a:spcPts val="0"/>
              </a:spcAft>
              <a:defRPr/>
            </a:pPr>
            <a:r>
              <a:rPr lang="zh-CN" altLang="en-US" sz="2400" kern="0" dirty="0" smtClean="0">
                <a:latin typeface="微软雅黑" panose="020B0503020204020204" pitchFamily="34" charset="-122"/>
                <a:ea typeface="微软雅黑" panose="020B0503020204020204" pitchFamily="34" charset="-122"/>
              </a:rPr>
              <a:t>汇总层模型设计</a:t>
            </a:r>
            <a:r>
              <a:rPr lang="en-US" altLang="zh-CN" sz="2400" kern="0" dirty="0" smtClean="0">
                <a:latin typeface="微软雅黑" panose="020B0503020204020204" pitchFamily="34" charset="-122"/>
                <a:ea typeface="微软雅黑" panose="020B0503020204020204" pitchFamily="34" charset="-122"/>
              </a:rPr>
              <a:t>-</a:t>
            </a:r>
            <a:r>
              <a:rPr lang="zh-CN" altLang="en-US" sz="2400" kern="0" dirty="0" smtClean="0">
                <a:latin typeface="微软雅黑" panose="020B0503020204020204" pitchFamily="34" charset="-122"/>
                <a:ea typeface="微软雅黑" panose="020B0503020204020204" pitchFamily="34" charset="-122"/>
              </a:rPr>
              <a:t>兼顾灵活性与易用性，满足各类应用的公共数据需求</a:t>
            </a:r>
            <a:endParaRPr lang="zh-CN" altLang="en-US" sz="2400" kern="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cstate="print"/>
          <a:stretch>
            <a:fillRect/>
          </a:stretch>
        </p:blipFill>
        <p:spPr>
          <a:xfrm>
            <a:off x="9625979" y="2608161"/>
            <a:ext cx="1362075" cy="3648075"/>
          </a:xfrm>
          <a:prstGeom prst="rect">
            <a:avLst/>
          </a:prstGeom>
        </p:spPr>
      </p:pic>
      <p:pic>
        <p:nvPicPr>
          <p:cNvPr id="9" name="图片 8"/>
          <p:cNvPicPr>
            <a:picLocks noChangeAspect="1"/>
          </p:cNvPicPr>
          <p:nvPr/>
        </p:nvPicPr>
        <p:blipFill>
          <a:blip r:embed="rId4" cstate="print"/>
          <a:stretch>
            <a:fillRect/>
          </a:stretch>
        </p:blipFill>
        <p:spPr>
          <a:xfrm>
            <a:off x="4680505" y="2253376"/>
            <a:ext cx="1514475" cy="2533650"/>
          </a:xfrm>
          <a:prstGeom prst="rect">
            <a:avLst/>
          </a:prstGeom>
        </p:spPr>
      </p:pic>
      <p:pic>
        <p:nvPicPr>
          <p:cNvPr id="10" name="图片 9"/>
          <p:cNvPicPr>
            <a:picLocks noChangeAspect="1"/>
          </p:cNvPicPr>
          <p:nvPr/>
        </p:nvPicPr>
        <p:blipFill>
          <a:blip r:embed="rId5" cstate="print"/>
          <a:stretch>
            <a:fillRect/>
          </a:stretch>
        </p:blipFill>
        <p:spPr>
          <a:xfrm>
            <a:off x="913011" y="2253376"/>
            <a:ext cx="1638300" cy="2133600"/>
          </a:xfrm>
          <a:prstGeom prst="rect">
            <a:avLst/>
          </a:prstGeom>
        </p:spPr>
      </p:pic>
      <p:sp>
        <p:nvSpPr>
          <p:cNvPr id="14" name="矩形 13"/>
          <p:cNvSpPr/>
          <p:nvPr/>
        </p:nvSpPr>
        <p:spPr>
          <a:xfrm>
            <a:off x="658088" y="1845618"/>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用户</a:t>
            </a:r>
          </a:p>
        </p:txBody>
      </p:sp>
      <p:sp>
        <p:nvSpPr>
          <p:cNvPr id="15" name="矩形 14"/>
          <p:cNvSpPr/>
          <p:nvPr/>
        </p:nvSpPr>
        <p:spPr>
          <a:xfrm>
            <a:off x="4549052" y="1845618"/>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设备</a:t>
            </a:r>
          </a:p>
        </p:txBody>
      </p:sp>
      <p:sp>
        <p:nvSpPr>
          <p:cNvPr id="17" name="椭圆 16"/>
          <p:cNvSpPr/>
          <p:nvPr/>
        </p:nvSpPr>
        <p:spPr bwMode="auto">
          <a:xfrm>
            <a:off x="913011" y="2809088"/>
            <a:ext cx="1872208" cy="259549"/>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18" name="椭圆 17"/>
          <p:cNvSpPr/>
          <p:nvPr/>
        </p:nvSpPr>
        <p:spPr bwMode="auto">
          <a:xfrm>
            <a:off x="4346675" y="2738960"/>
            <a:ext cx="1872208" cy="259549"/>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pic>
        <p:nvPicPr>
          <p:cNvPr id="21" name="图片 20"/>
          <p:cNvPicPr>
            <a:picLocks noChangeAspect="1"/>
          </p:cNvPicPr>
          <p:nvPr/>
        </p:nvPicPr>
        <p:blipFill>
          <a:blip r:embed="rId6" cstate="print"/>
          <a:stretch>
            <a:fillRect/>
          </a:stretch>
        </p:blipFill>
        <p:spPr>
          <a:xfrm>
            <a:off x="7923192" y="2253376"/>
            <a:ext cx="1400175" cy="2933700"/>
          </a:xfrm>
          <a:prstGeom prst="rect">
            <a:avLst/>
          </a:prstGeom>
        </p:spPr>
      </p:pic>
      <p:sp>
        <p:nvSpPr>
          <p:cNvPr id="20" name="椭圆 19"/>
          <p:cNvSpPr/>
          <p:nvPr/>
        </p:nvSpPr>
        <p:spPr bwMode="auto">
          <a:xfrm>
            <a:off x="7591647" y="2579127"/>
            <a:ext cx="1872208" cy="259549"/>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16" name="矩形 15"/>
          <p:cNvSpPr/>
          <p:nvPr/>
        </p:nvSpPr>
        <p:spPr>
          <a:xfrm>
            <a:off x="8430719" y="1845618"/>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业务</a:t>
            </a:r>
          </a:p>
        </p:txBody>
      </p:sp>
      <p:sp>
        <p:nvSpPr>
          <p:cNvPr id="22" name="椭圆 21"/>
          <p:cNvSpPr/>
          <p:nvPr/>
        </p:nvSpPr>
        <p:spPr bwMode="auto">
          <a:xfrm>
            <a:off x="9265939" y="3087884"/>
            <a:ext cx="1872208" cy="43204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23" name="内容占位符 1"/>
          <p:cNvSpPr txBox="1">
            <a:spLocks/>
          </p:cNvSpPr>
          <p:nvPr/>
        </p:nvSpPr>
        <p:spPr>
          <a:xfrm>
            <a:off x="609759" y="864834"/>
            <a:ext cx="10975658" cy="746630"/>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defTabSz="1026399">
              <a:lnSpc>
                <a:spcPct val="125000"/>
              </a:lnSpc>
            </a:pPr>
            <a:r>
              <a:rPr lang="zh-CN" altLang="en-US" sz="1600" b="0" kern="0" dirty="0">
                <a:latin typeface="微软雅黑" panose="020B0503020204020204" pitchFamily="34" charset="-122"/>
                <a:ea typeface="微软雅黑" panose="020B0503020204020204" pitchFamily="34" charset="-122"/>
              </a:rPr>
              <a:t>汇总</a:t>
            </a:r>
            <a:r>
              <a:rPr lang="zh-CN" altLang="en-US" sz="1600" b="0" kern="0" dirty="0" smtClean="0">
                <a:latin typeface="微软雅黑" panose="020B0503020204020204" pitchFamily="34" charset="-122"/>
                <a:ea typeface="微软雅黑" panose="020B0503020204020204" pitchFamily="34" charset="-122"/>
              </a:rPr>
              <a:t>层模型把三大分析对象（用户、设备、业务）设计为关键维度，保留模型的</a:t>
            </a:r>
            <a:r>
              <a:rPr lang="zh-CN" altLang="en-US" sz="1600" b="0" kern="0" dirty="0" smtClean="0">
                <a:solidFill>
                  <a:srgbClr val="FF0000"/>
                </a:solidFill>
                <a:latin typeface="微软雅黑" panose="020B0503020204020204" pitchFamily="34" charset="-122"/>
                <a:ea typeface="微软雅黑" panose="020B0503020204020204" pitchFamily="34" charset="-122"/>
              </a:rPr>
              <a:t>灵活性</a:t>
            </a:r>
            <a:r>
              <a:rPr lang="zh-CN" altLang="en-US" sz="1600" b="0" kern="0" dirty="0" smtClean="0">
                <a:latin typeface="微软雅黑" panose="020B0503020204020204" pitchFamily="34" charset="-122"/>
                <a:ea typeface="微软雅黑" panose="020B0503020204020204" pitchFamily="34" charset="-122"/>
              </a:rPr>
              <a:t>，以便</a:t>
            </a:r>
            <a:r>
              <a:rPr lang="zh-CN" altLang="en-US" sz="1600" b="0" kern="0" dirty="0">
                <a:latin typeface="微软雅黑" panose="020B0503020204020204" pitchFamily="34" charset="-122"/>
                <a:ea typeface="微软雅黑" panose="020B0503020204020204" pitchFamily="34" charset="-122"/>
              </a:rPr>
              <a:t>承受无法预期的用户</a:t>
            </a:r>
            <a:r>
              <a:rPr lang="zh-CN" altLang="en-US" sz="1600" b="0" kern="0" dirty="0" smtClean="0">
                <a:latin typeface="微软雅黑" panose="020B0503020204020204" pitchFamily="34" charset="-122"/>
                <a:ea typeface="微软雅黑" panose="020B0503020204020204" pitchFamily="34" charset="-122"/>
              </a:rPr>
              <a:t>查询；把业务规则一致的公共指标设计为度量，避免重复加工，提升模型</a:t>
            </a:r>
            <a:r>
              <a:rPr lang="zh-CN" altLang="en-US" sz="1600" b="0" kern="0" dirty="0" smtClean="0">
                <a:solidFill>
                  <a:srgbClr val="FF0000"/>
                </a:solidFill>
                <a:latin typeface="微软雅黑" panose="020B0503020204020204" pitchFamily="34" charset="-122"/>
                <a:ea typeface="微软雅黑" panose="020B0503020204020204" pitchFamily="34" charset="-122"/>
              </a:rPr>
              <a:t>易用性</a:t>
            </a:r>
            <a:r>
              <a:rPr lang="zh-CN" altLang="en-US" sz="1600" b="0" kern="0" dirty="0" smtClean="0">
                <a:latin typeface="微软雅黑" panose="020B0503020204020204" pitchFamily="34" charset="-122"/>
                <a:ea typeface="微软雅黑" panose="020B0503020204020204" pitchFamily="34" charset="-122"/>
              </a:rPr>
              <a:t>。汇总层模型可满足指标、报表、标签库、专题分析等重要应用的公共、常用数据需求。</a:t>
            </a:r>
            <a:endParaRPr lang="en-US" altLang="zh-CN" sz="1600" b="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4685366"/>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右大括号 15"/>
          <p:cNvSpPr/>
          <p:nvPr/>
        </p:nvSpPr>
        <p:spPr>
          <a:xfrm rot="16200000">
            <a:off x="5728474" y="-2659435"/>
            <a:ext cx="432635" cy="894655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5"/>
          </p:nvPr>
        </p:nvSpPr>
        <p:spPr/>
        <p:txBody>
          <a:bodyPr/>
          <a:lstStyle/>
          <a:p>
            <a:endParaRPr lang="zh-CN" altLang="en-US"/>
          </a:p>
        </p:txBody>
      </p:sp>
      <p:sp>
        <p:nvSpPr>
          <p:cNvPr id="3" name="标题 3"/>
          <p:cNvSpPr txBox="1">
            <a:spLocks/>
          </p:cNvSpPr>
          <p:nvPr/>
        </p:nvSpPr>
        <p:spPr>
          <a:xfrm>
            <a:off x="609759" y="398026"/>
            <a:ext cx="10975658" cy="516586"/>
          </a:xfrm>
          <a:prstGeom prst="rect">
            <a:avLst/>
          </a:prstGeom>
        </p:spPr>
        <p:txBody>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1026399">
              <a:lnSpc>
                <a:spcPct val="125000"/>
              </a:lnSpc>
            </a:pPr>
            <a:r>
              <a:rPr lang="zh-CN" altLang="en-US" sz="2400" kern="0" dirty="0">
                <a:latin typeface="微软雅黑" panose="020B0503020204020204" pitchFamily="34" charset="-122"/>
                <a:ea typeface="微软雅黑" panose="020B0503020204020204" pitchFamily="34" charset="-122"/>
              </a:rPr>
              <a:t>汇总层模型覆盖了</a:t>
            </a:r>
            <a:r>
              <a:rPr lang="en-US" altLang="zh-CN" sz="2400" kern="0" dirty="0">
                <a:latin typeface="微软雅黑" panose="020B0503020204020204" pitchFamily="34" charset="-122"/>
                <a:ea typeface="微软雅黑" panose="020B0503020204020204" pitchFamily="34" charset="-122"/>
              </a:rPr>
              <a:t>3+4</a:t>
            </a:r>
            <a:r>
              <a:rPr lang="zh-CN" altLang="en-US" sz="2400" kern="0" dirty="0">
                <a:latin typeface="微软雅黑" panose="020B0503020204020204" pitchFamily="34" charset="-122"/>
                <a:ea typeface="微软雅黑" panose="020B0503020204020204" pitchFamily="34" charset="-122"/>
              </a:rPr>
              <a:t>类共</a:t>
            </a:r>
            <a:r>
              <a:rPr lang="zh-CN" altLang="en-US" sz="2400" kern="0" dirty="0" smtClean="0">
                <a:latin typeface="微软雅黑" panose="020B0503020204020204" pitchFamily="34" charset="-122"/>
                <a:ea typeface="微软雅黑" panose="020B0503020204020204" pitchFamily="34" charset="-122"/>
              </a:rPr>
              <a:t>计</a:t>
            </a:r>
            <a:r>
              <a:rPr lang="en-US" altLang="zh-CN" sz="2400" kern="0" dirty="0" smtClean="0">
                <a:latin typeface="微软雅黑" panose="020B0503020204020204" pitchFamily="34" charset="-122"/>
                <a:ea typeface="微软雅黑" panose="020B0503020204020204" pitchFamily="34" charset="-122"/>
              </a:rPr>
              <a:t>91</a:t>
            </a:r>
            <a:r>
              <a:rPr lang="zh-CN" altLang="en-US" sz="2400" kern="0" dirty="0" smtClean="0">
                <a:latin typeface="微软雅黑" panose="020B0503020204020204" pitchFamily="34" charset="-122"/>
                <a:ea typeface="微软雅黑" panose="020B0503020204020204" pitchFamily="34" charset="-122"/>
              </a:rPr>
              <a:t>个</a:t>
            </a:r>
            <a:r>
              <a:rPr lang="zh-CN" altLang="en-US" sz="2400" kern="0" dirty="0">
                <a:latin typeface="微软雅黑" panose="020B0503020204020204" pitchFamily="34" charset="-122"/>
                <a:ea typeface="微软雅黑" panose="020B0503020204020204" pitchFamily="34" charset="-122"/>
              </a:rPr>
              <a:t>维度</a:t>
            </a:r>
            <a:endParaRPr lang="en-US" altLang="zh-CN" sz="2400" kern="0" dirty="0">
              <a:latin typeface="微软雅黑" panose="020B0503020204020204" pitchFamily="34" charset="-122"/>
              <a:ea typeface="微软雅黑" panose="020B0503020204020204" pitchFamily="34" charset="-122"/>
            </a:endParaRPr>
          </a:p>
        </p:txBody>
      </p:sp>
      <p:sp>
        <p:nvSpPr>
          <p:cNvPr id="6" name="矩形 5"/>
          <p:cNvSpPr/>
          <p:nvPr/>
        </p:nvSpPr>
        <p:spPr>
          <a:xfrm>
            <a:off x="584884" y="2291524"/>
            <a:ext cx="2776399" cy="2308324"/>
          </a:xfrm>
          <a:prstGeom prst="rect">
            <a:avLst/>
          </a:prstGeom>
        </p:spPr>
        <p:txBody>
          <a:bodyPr wrap="square">
            <a:spAutoFit/>
          </a:bodyPr>
          <a:lstStyle/>
          <a:p>
            <a:pPr>
              <a:lnSpc>
                <a:spcPct val="200000"/>
              </a:lnSpc>
            </a:pPr>
            <a:r>
              <a:rPr lang="zh-CN" altLang="en-US" sz="1800" dirty="0">
                <a:solidFill>
                  <a:srgbClr val="000000"/>
                </a:solidFill>
                <a:latin typeface="微软雅黑" panose="020B0503020204020204" pitchFamily="34" charset="-122"/>
                <a:ea typeface="微软雅黑" panose="020B0503020204020204" pitchFamily="34" charset="-122"/>
              </a:rPr>
              <a:t>华为帐号</a:t>
            </a:r>
            <a:r>
              <a:rPr lang="zh-CN" altLang="en-US" sz="1800" dirty="0" smtClean="0">
                <a:solidFill>
                  <a:srgbClr val="000000"/>
                </a:solidFill>
                <a:latin typeface="微软雅黑" panose="020B0503020204020204" pitchFamily="34" charset="-122"/>
                <a:ea typeface="微软雅黑" panose="020B0503020204020204" pitchFamily="34" charset="-122"/>
              </a:rPr>
              <a:t>编号</a:t>
            </a: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en-US" sz="1800" dirty="0" smtClean="0">
                <a:solidFill>
                  <a:srgbClr val="000000"/>
                </a:solidFill>
                <a:latin typeface="微软雅黑" panose="020B0503020204020204" pitchFamily="34" charset="-122"/>
                <a:ea typeface="微软雅黑" panose="020B0503020204020204" pitchFamily="34" charset="-122"/>
              </a:rPr>
              <a:t>注册</a:t>
            </a:r>
            <a:r>
              <a:rPr lang="zh-CN" altLang="en-US" sz="1800" dirty="0">
                <a:solidFill>
                  <a:srgbClr val="000000"/>
                </a:solidFill>
                <a:latin typeface="微软雅黑" panose="020B0503020204020204" pitchFamily="34" charset="-122"/>
                <a:ea typeface="微软雅黑" panose="020B0503020204020204" pitchFamily="34" charset="-122"/>
              </a:rPr>
              <a:t>帐号</a:t>
            </a:r>
            <a:r>
              <a:rPr lang="zh-CN" altLang="en-US" sz="1800" dirty="0" smtClean="0">
                <a:solidFill>
                  <a:srgbClr val="000000"/>
                </a:solidFill>
                <a:latin typeface="微软雅黑" panose="020B0503020204020204" pitchFamily="34" charset="-122"/>
                <a:ea typeface="微软雅黑" panose="020B0503020204020204" pitchFamily="34" charset="-122"/>
              </a:rPr>
              <a:t>类型</a:t>
            </a: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en-US" sz="1800" dirty="0" smtClean="0">
                <a:solidFill>
                  <a:srgbClr val="000000"/>
                </a:solidFill>
                <a:latin typeface="微软雅黑" panose="020B0503020204020204" pitchFamily="34" charset="-122"/>
                <a:ea typeface="微软雅黑" panose="020B0503020204020204" pitchFamily="34" charset="-122"/>
              </a:rPr>
              <a:t>注册</a:t>
            </a:r>
            <a:r>
              <a:rPr lang="zh-CN" altLang="en-US" sz="1800" dirty="0">
                <a:solidFill>
                  <a:srgbClr val="000000"/>
                </a:solidFill>
                <a:latin typeface="微软雅黑" panose="020B0503020204020204" pitchFamily="34" charset="-122"/>
                <a:ea typeface="微软雅黑" panose="020B0503020204020204" pitchFamily="34" charset="-122"/>
              </a:rPr>
              <a:t>渠道</a:t>
            </a:r>
            <a:r>
              <a:rPr lang="zh-CN" altLang="en-US" sz="1800" dirty="0" smtClean="0">
                <a:solidFill>
                  <a:srgbClr val="000000"/>
                </a:solidFill>
                <a:latin typeface="微软雅黑" panose="020B0503020204020204" pitchFamily="34" charset="-122"/>
                <a:ea typeface="微软雅黑" panose="020B0503020204020204" pitchFamily="34" charset="-122"/>
              </a:rPr>
              <a:t>编号</a:t>
            </a:r>
            <a:endParaRPr lang="en-US" altLang="zh-CN" sz="1800" dirty="0" smtClean="0"/>
          </a:p>
          <a:p>
            <a:pPr>
              <a:lnSpc>
                <a:spcPct val="200000"/>
              </a:lnSpc>
            </a:pPr>
            <a:r>
              <a:rPr lang="zh-CN" altLang="en-US" sz="1800" dirty="0" smtClean="0">
                <a:solidFill>
                  <a:srgbClr val="000000"/>
                </a:solidFill>
                <a:latin typeface="微软雅黑" panose="020B0503020204020204" pitchFamily="34" charset="-122"/>
                <a:ea typeface="微软雅黑" panose="020B0503020204020204" pitchFamily="34" charset="-122"/>
              </a:rPr>
              <a:t>注册</a:t>
            </a:r>
            <a:r>
              <a:rPr lang="zh-CN" altLang="en-US" sz="1800" dirty="0">
                <a:solidFill>
                  <a:srgbClr val="000000"/>
                </a:solidFill>
                <a:latin typeface="微软雅黑" panose="020B0503020204020204" pitchFamily="34" charset="-122"/>
                <a:ea typeface="微软雅黑" panose="020B0503020204020204" pitchFamily="34" charset="-122"/>
              </a:rPr>
              <a:t>地市</a:t>
            </a:r>
            <a:r>
              <a:rPr lang="zh-CN" altLang="en-US" sz="1800" dirty="0"/>
              <a:t> </a:t>
            </a:r>
          </a:p>
        </p:txBody>
      </p:sp>
      <p:sp>
        <p:nvSpPr>
          <p:cNvPr id="7" name="矩形 6"/>
          <p:cNvSpPr/>
          <p:nvPr/>
        </p:nvSpPr>
        <p:spPr>
          <a:xfrm>
            <a:off x="4398471" y="2291524"/>
            <a:ext cx="2695244" cy="3970318"/>
          </a:xfrm>
          <a:prstGeom prst="rect">
            <a:avLst/>
          </a:prstGeom>
        </p:spPr>
        <p:txBody>
          <a:bodyPr wrap="square">
            <a:spAutoFit/>
          </a:bodyPr>
          <a:lstStyle/>
          <a:p>
            <a:pPr>
              <a:lnSpc>
                <a:spcPct val="200000"/>
              </a:lnSpc>
            </a:pPr>
            <a:r>
              <a:rPr lang="zh-CN" altLang="en-US" sz="1800" dirty="0">
                <a:solidFill>
                  <a:srgbClr val="000000"/>
                </a:solidFill>
                <a:latin typeface="微软雅黑" panose="020B0503020204020204" pitchFamily="34" charset="-122"/>
                <a:ea typeface="微软雅黑" panose="020B0503020204020204" pitchFamily="34" charset="-122"/>
              </a:rPr>
              <a:t>设备唯一</a:t>
            </a:r>
            <a:r>
              <a:rPr lang="zh-CN" altLang="en-US" sz="1800" dirty="0" smtClean="0">
                <a:solidFill>
                  <a:srgbClr val="000000"/>
                </a:solidFill>
                <a:latin typeface="微软雅黑" panose="020B0503020204020204" pitchFamily="34" charset="-122"/>
                <a:ea typeface="微软雅黑" panose="020B0503020204020204" pitchFamily="34" charset="-122"/>
              </a:rPr>
              <a:t>编号</a:t>
            </a: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en-US" sz="1800" dirty="0" smtClean="0">
                <a:solidFill>
                  <a:srgbClr val="000000"/>
                </a:solidFill>
                <a:latin typeface="微软雅黑" panose="020B0503020204020204" pitchFamily="34" charset="-122"/>
                <a:ea typeface="微软雅黑" panose="020B0503020204020204" pitchFamily="34" charset="-122"/>
              </a:rPr>
              <a:t>开机地市</a:t>
            </a: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en-US" sz="1800" dirty="0" smtClean="0">
                <a:solidFill>
                  <a:srgbClr val="000000"/>
                </a:solidFill>
                <a:latin typeface="微软雅黑" panose="020B0503020204020204" pitchFamily="34" charset="-122"/>
                <a:ea typeface="微软雅黑" panose="020B0503020204020204" pitchFamily="34" charset="-122"/>
              </a:rPr>
              <a:t>系列</a:t>
            </a: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en-US" sz="1800" dirty="0" smtClean="0">
                <a:solidFill>
                  <a:srgbClr val="000000"/>
                </a:solidFill>
                <a:latin typeface="微软雅黑" panose="020B0503020204020204" pitchFamily="34" charset="-122"/>
                <a:ea typeface="微软雅黑" panose="020B0503020204020204" pitchFamily="34" charset="-122"/>
              </a:rPr>
              <a:t>终端类型</a:t>
            </a: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en-US" sz="1800" dirty="0" smtClean="0">
                <a:solidFill>
                  <a:srgbClr val="000000"/>
                </a:solidFill>
                <a:latin typeface="微软雅黑" panose="020B0503020204020204" pitchFamily="34" charset="-122"/>
                <a:ea typeface="微软雅黑" panose="020B0503020204020204" pitchFamily="34" charset="-122"/>
              </a:rPr>
              <a:t>外部型号</a:t>
            </a: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en-US" sz="1800" dirty="0" smtClean="0">
                <a:solidFill>
                  <a:srgbClr val="000000"/>
                </a:solidFill>
                <a:latin typeface="微软雅黑" panose="020B0503020204020204" pitchFamily="34" charset="-122"/>
                <a:ea typeface="微软雅黑" panose="020B0503020204020204" pitchFamily="34" charset="-122"/>
              </a:rPr>
              <a:t>华为</a:t>
            </a:r>
            <a:r>
              <a:rPr lang="zh-CN" altLang="en-US" sz="1800" dirty="0">
                <a:solidFill>
                  <a:srgbClr val="000000"/>
                </a:solidFill>
                <a:latin typeface="微软雅黑" panose="020B0503020204020204" pitchFamily="34" charset="-122"/>
                <a:ea typeface="微软雅黑" panose="020B0503020204020204" pitchFamily="34" charset="-122"/>
              </a:rPr>
              <a:t>终端</a:t>
            </a:r>
            <a:r>
              <a:rPr lang="zh-CN" altLang="en-US" sz="1800" dirty="0" smtClean="0">
                <a:solidFill>
                  <a:srgbClr val="000000"/>
                </a:solidFill>
                <a:latin typeface="微软雅黑" panose="020B0503020204020204" pitchFamily="34" charset="-122"/>
                <a:ea typeface="微软雅黑" panose="020B0503020204020204" pitchFamily="34" charset="-122"/>
              </a:rPr>
              <a:t>标志</a:t>
            </a: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en-US" sz="1800" dirty="0" smtClean="0">
                <a:solidFill>
                  <a:srgbClr val="000000"/>
                </a:solidFill>
                <a:latin typeface="微软雅黑" panose="020B0503020204020204" pitchFamily="34" charset="-122"/>
                <a:ea typeface="微软雅黑" panose="020B0503020204020204" pitchFamily="34" charset="-122"/>
              </a:rPr>
              <a:t>当前</a:t>
            </a:r>
            <a:r>
              <a:rPr lang="en-US" altLang="zh-CN" sz="1800" dirty="0">
                <a:solidFill>
                  <a:srgbClr val="000000"/>
                </a:solidFill>
                <a:latin typeface="微软雅黑" panose="020B0503020204020204" pitchFamily="34" charset="-122"/>
                <a:ea typeface="微软雅黑" panose="020B0503020204020204" pitchFamily="34" charset="-122"/>
              </a:rPr>
              <a:t>EMUI</a:t>
            </a:r>
            <a:r>
              <a:rPr lang="zh-CN" altLang="en-US" sz="1800" dirty="0">
                <a:solidFill>
                  <a:srgbClr val="000000"/>
                </a:solidFill>
                <a:latin typeface="微软雅黑" panose="020B0503020204020204" pitchFamily="34" charset="-122"/>
                <a:ea typeface="微软雅黑" panose="020B0503020204020204" pitchFamily="34" charset="-122"/>
              </a:rPr>
              <a:t>版本号</a:t>
            </a:r>
            <a:r>
              <a:rPr lang="zh-CN" altLang="en-US" sz="1800" dirty="0"/>
              <a:t> </a:t>
            </a:r>
          </a:p>
        </p:txBody>
      </p:sp>
      <p:sp>
        <p:nvSpPr>
          <p:cNvPr id="8" name="矩形 7"/>
          <p:cNvSpPr/>
          <p:nvPr/>
        </p:nvSpPr>
        <p:spPr>
          <a:xfrm>
            <a:off x="658088" y="2015595"/>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用户</a:t>
            </a:r>
          </a:p>
        </p:txBody>
      </p:sp>
      <p:sp>
        <p:nvSpPr>
          <p:cNvPr id="9" name="矩形 8"/>
          <p:cNvSpPr/>
          <p:nvPr/>
        </p:nvSpPr>
        <p:spPr>
          <a:xfrm>
            <a:off x="4549052" y="2015595"/>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设备</a:t>
            </a:r>
          </a:p>
        </p:txBody>
      </p:sp>
      <p:sp>
        <p:nvSpPr>
          <p:cNvPr id="10" name="矩形 9"/>
          <p:cNvSpPr/>
          <p:nvPr/>
        </p:nvSpPr>
        <p:spPr>
          <a:xfrm>
            <a:off x="8811172" y="1979969"/>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业务</a:t>
            </a:r>
          </a:p>
        </p:txBody>
      </p:sp>
      <p:sp>
        <p:nvSpPr>
          <p:cNvPr id="11" name="矩形 10"/>
          <p:cNvSpPr/>
          <p:nvPr/>
        </p:nvSpPr>
        <p:spPr>
          <a:xfrm>
            <a:off x="8802352" y="2291524"/>
            <a:ext cx="2695244" cy="4001095"/>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公共</a:t>
            </a:r>
            <a:endParaRPr lang="en-US" altLang="zh-CN" sz="1600" dirty="0" smtClean="0">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业务编号</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使用渠道</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应用包名</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r>
              <a:rPr lang="zh-CN" altLang="en-US" sz="1600" dirty="0" smtClean="0">
                <a:solidFill>
                  <a:srgbClr val="FF0000"/>
                </a:solidFill>
                <a:latin typeface="微软雅黑" panose="020B0503020204020204" pitchFamily="34" charset="-122"/>
                <a:ea typeface="微软雅黑" panose="020B0503020204020204" pitchFamily="34" charset="-122"/>
              </a:rPr>
              <a:t>支付</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华为帐号编号</a:t>
            </a:r>
            <a:endParaRPr lang="en-US" altLang="zh-CN" sz="1400" dirty="0">
              <a:solidFill>
                <a:srgbClr val="00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支付方式代码</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订单类型代码</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r>
              <a:rPr lang="zh-CN" altLang="en-US" sz="1600" dirty="0" smtClean="0">
                <a:solidFill>
                  <a:srgbClr val="FF0000"/>
                </a:solidFill>
                <a:latin typeface="微软雅黑" panose="020B0503020204020204" pitchFamily="34" charset="-122"/>
                <a:ea typeface="微软雅黑" panose="020B0503020204020204" pitchFamily="34" charset="-122"/>
              </a:rPr>
              <a:t>营销</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设备编号</a:t>
            </a:r>
            <a:endParaRPr lang="en-US" altLang="zh-CN" sz="1400" dirty="0">
              <a:solidFill>
                <a:srgbClr val="00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广告编号</a:t>
            </a:r>
            <a:endParaRPr lang="en-US" altLang="zh-CN" sz="1400" dirty="0">
              <a:solidFill>
                <a:srgbClr val="00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广告类型代码</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r>
              <a:rPr lang="zh-CN" altLang="en-US" sz="1600" dirty="0" smtClean="0">
                <a:solidFill>
                  <a:srgbClr val="FF0000"/>
                </a:solidFill>
                <a:latin typeface="微软雅黑" panose="020B0503020204020204" pitchFamily="34" charset="-122"/>
                <a:ea typeface="微软雅黑" panose="020B0503020204020204" pitchFamily="34" charset="-122"/>
              </a:rPr>
              <a:t>应用</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设备编号</a:t>
            </a:r>
            <a:r>
              <a:rPr lang="en-US" altLang="zh-CN" sz="1400" dirty="0" smtClean="0">
                <a:solidFill>
                  <a:srgbClr val="000000"/>
                </a:solidFill>
                <a:latin typeface="微软雅黑" panose="020B0503020204020204" pitchFamily="34" charset="-122"/>
                <a:ea typeface="微软雅黑" panose="020B0503020204020204" pitchFamily="34" charset="-122"/>
              </a:rPr>
              <a:t>	</a:t>
            </a:r>
          </a:p>
          <a:p>
            <a:r>
              <a:rPr lang="zh-CN" altLang="en-US" sz="1600" dirty="0" smtClean="0">
                <a:solidFill>
                  <a:srgbClr val="FF0000"/>
                </a:solidFill>
                <a:latin typeface="微软雅黑" panose="020B0503020204020204" pitchFamily="34" charset="-122"/>
                <a:ea typeface="微软雅黑" panose="020B0503020204020204" pitchFamily="34" charset="-122"/>
              </a:rPr>
              <a:t>联盟</a:t>
            </a:r>
            <a:endParaRPr lang="en-US" altLang="zh-CN" sz="1600" dirty="0">
              <a:solidFill>
                <a:srgbClr val="FF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应用编号</a:t>
            </a:r>
            <a:endParaRPr lang="zh-CN" altLang="en-US" sz="1400" dirty="0"/>
          </a:p>
          <a:p>
            <a:pPr marL="952622" lvl="1" indent="-342900">
              <a:buFont typeface="Arial" panose="020B0604020202020204" pitchFamily="34" charset="0"/>
              <a:buChar char="•"/>
            </a:pPr>
            <a:endParaRPr lang="zh-CN" altLang="en-US" sz="1400" dirty="0"/>
          </a:p>
        </p:txBody>
      </p:sp>
      <p:sp>
        <p:nvSpPr>
          <p:cNvPr id="15" name="内容占位符 1"/>
          <p:cNvSpPr txBox="1">
            <a:spLocks/>
          </p:cNvSpPr>
          <p:nvPr/>
        </p:nvSpPr>
        <p:spPr>
          <a:xfrm>
            <a:off x="609759" y="864834"/>
            <a:ext cx="10975658" cy="746630"/>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defTabSz="1026399">
              <a:lnSpc>
                <a:spcPct val="125000"/>
              </a:lnSpc>
            </a:pPr>
            <a:r>
              <a:rPr lang="zh-CN" altLang="en-US" sz="1600" b="0" kern="0" dirty="0">
                <a:latin typeface="微软雅黑" panose="020B0503020204020204" pitchFamily="34" charset="-122"/>
                <a:ea typeface="微软雅黑" panose="020B0503020204020204" pitchFamily="34" charset="-122"/>
              </a:rPr>
              <a:t>汇总</a:t>
            </a:r>
            <a:r>
              <a:rPr lang="zh-CN" altLang="en-US" sz="1600" b="0" kern="0" dirty="0" smtClean="0">
                <a:latin typeface="微软雅黑" panose="020B0503020204020204" pitchFamily="34" charset="-122"/>
                <a:ea typeface="微软雅黑" panose="020B0503020204020204" pitchFamily="34" charset="-122"/>
              </a:rPr>
              <a:t>层模型覆盖了用户、设备、业务</a:t>
            </a:r>
            <a:r>
              <a:rPr lang="en-US" altLang="zh-CN" sz="1600" b="0" kern="0" dirty="0" smtClean="0">
                <a:latin typeface="微软雅黑" panose="020B0503020204020204" pitchFamily="34" charset="-122"/>
                <a:ea typeface="微软雅黑" panose="020B0503020204020204" pitchFamily="34" charset="-122"/>
              </a:rPr>
              <a:t>3</a:t>
            </a:r>
            <a:r>
              <a:rPr lang="zh-CN" altLang="en-US" sz="1600" b="0" kern="0" dirty="0" smtClean="0">
                <a:latin typeface="微软雅黑" panose="020B0503020204020204" pitchFamily="34" charset="-122"/>
                <a:ea typeface="微软雅黑" panose="020B0503020204020204" pitchFamily="34" charset="-122"/>
              </a:rPr>
              <a:t>大类维度，针对业务除公共维度之外，根据公司对各业务条线提供的公共能力，又细分了</a:t>
            </a:r>
            <a:r>
              <a:rPr lang="en-US" altLang="zh-CN" sz="1600" b="0" kern="0" dirty="0" smtClean="0">
                <a:latin typeface="微软雅黑" panose="020B0503020204020204" pitchFamily="34" charset="-122"/>
                <a:ea typeface="微软雅黑" panose="020B0503020204020204" pitchFamily="34" charset="-122"/>
              </a:rPr>
              <a:t>4</a:t>
            </a:r>
            <a:r>
              <a:rPr lang="zh-CN" altLang="en-US" sz="1600" b="0" kern="0" dirty="0" smtClean="0">
                <a:latin typeface="微软雅黑" panose="020B0503020204020204" pitchFamily="34" charset="-122"/>
                <a:ea typeface="微软雅黑" panose="020B0503020204020204" pitchFamily="34" charset="-122"/>
              </a:rPr>
              <a:t>小类指标。</a:t>
            </a:r>
            <a:endParaRPr lang="en-US" altLang="zh-CN" sz="1600" b="0" kern="0" dirty="0">
              <a:latin typeface="微软雅黑" panose="020B0503020204020204" pitchFamily="34" charset="-122"/>
              <a:ea typeface="微软雅黑" panose="020B0503020204020204" pitchFamily="34" charset="-122"/>
            </a:endParaRPr>
          </a:p>
        </p:txBody>
      </p:sp>
      <p:sp>
        <p:nvSpPr>
          <p:cNvPr id="17" name="右大括号 16"/>
          <p:cNvSpPr/>
          <p:nvPr/>
        </p:nvSpPr>
        <p:spPr>
          <a:xfrm rot="10800000">
            <a:off x="8339295" y="3445686"/>
            <a:ext cx="432635" cy="246583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17"/>
          <p:cNvSpPr/>
          <p:nvPr/>
        </p:nvSpPr>
        <p:spPr bwMode="auto">
          <a:xfrm>
            <a:off x="7681763" y="4410374"/>
            <a:ext cx="723470" cy="576064"/>
          </a:xfrm>
          <a:prstGeom prst="ellipse">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en-US" altLang="zh-CN" sz="2000" dirty="0">
                <a:solidFill>
                  <a:srgbClr val="FF0000"/>
                </a:solidFill>
                <a:latin typeface="Arial" panose="020B0604020202020204" pitchFamily="34" charset="0"/>
                <a:ea typeface="微软雅黑" panose="020B0503020204020204" pitchFamily="34" charset="-122"/>
                <a:cs typeface="Arial" panose="020B0604020202020204" pitchFamily="34" charset="0"/>
              </a:rPr>
              <a:t>+4</a:t>
            </a:r>
            <a:endParaRPr lang="zh-CN" altLang="en-US" sz="20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椭圆 18"/>
          <p:cNvSpPr/>
          <p:nvPr/>
        </p:nvSpPr>
        <p:spPr bwMode="auto">
          <a:xfrm>
            <a:off x="5583056" y="1381420"/>
            <a:ext cx="723470" cy="372810"/>
          </a:xfrm>
          <a:prstGeom prst="ellipse">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en-US" altLang="zh-CN" sz="20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3</a:t>
            </a:r>
            <a:endParaRPr lang="zh-CN" altLang="en-US" sz="20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5477634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3" name="右大括号 2"/>
          <p:cNvSpPr/>
          <p:nvPr/>
        </p:nvSpPr>
        <p:spPr>
          <a:xfrm rot="16200000">
            <a:off x="5728474" y="-2659435"/>
            <a:ext cx="432635" cy="894655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584884" y="2374648"/>
            <a:ext cx="2776399" cy="4376583"/>
          </a:xfrm>
          <a:prstGeom prst="rect">
            <a:avLst/>
          </a:prstGeom>
        </p:spPr>
        <p:txBody>
          <a:bodyPr wrap="square">
            <a:spAutoFit/>
          </a:bodyPr>
          <a:lstStyle/>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注册用户数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活跃用户数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付费用户数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新增注册用户数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新增活跃用户数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新增付费用户数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累计活跃用户数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累计付费用户数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自注册用户数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自注册新增用户数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自注册活跃用户数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自注册累计活跃用户数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交易失败用户数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交易退款用户数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累计交易失败用户数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累计交易退款用户数</a:t>
            </a:r>
          </a:p>
        </p:txBody>
      </p:sp>
      <p:sp>
        <p:nvSpPr>
          <p:cNvPr id="5" name="矩形 4"/>
          <p:cNvSpPr/>
          <p:nvPr/>
        </p:nvSpPr>
        <p:spPr>
          <a:xfrm>
            <a:off x="4398471" y="2386618"/>
            <a:ext cx="2695244" cy="1169551"/>
          </a:xfrm>
          <a:prstGeom prst="rect">
            <a:avLst/>
          </a:prstGeom>
        </p:spPr>
        <p:txBody>
          <a:bodyPr wrap="square">
            <a:spAutoFit/>
          </a:bodyPr>
          <a:lstStyle/>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活跃设备数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付费设备数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新增设备数</a:t>
            </a:r>
          </a:p>
          <a:p>
            <a:pPr>
              <a:lnSpc>
                <a:spcPct val="125000"/>
              </a:lnSpc>
            </a:pPr>
            <a:r>
              <a:rPr lang="zh-CN" altLang="en-US" sz="1400" dirty="0">
                <a:solidFill>
                  <a:srgbClr val="000000"/>
                </a:solidFill>
                <a:latin typeface="微软雅黑" panose="020B0503020204020204" pitchFamily="34" charset="-122"/>
                <a:ea typeface="微软雅黑" panose="020B0503020204020204" pitchFamily="34" charset="-122"/>
              </a:rPr>
              <a:t>新增付费设备数</a:t>
            </a:r>
          </a:p>
        </p:txBody>
      </p:sp>
      <p:sp>
        <p:nvSpPr>
          <p:cNvPr id="6" name="矩形 5"/>
          <p:cNvSpPr/>
          <p:nvPr/>
        </p:nvSpPr>
        <p:spPr>
          <a:xfrm>
            <a:off x="658088" y="2015595"/>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smtClean="0">
                <a:latin typeface="Arial" panose="020B0604020202020204" pitchFamily="34" charset="0"/>
                <a:ea typeface="微软雅黑" panose="020B0503020204020204" pitchFamily="34" charset="-122"/>
                <a:cs typeface="Arial" panose="020B0604020202020204" pitchFamily="34" charset="0"/>
              </a:rPr>
              <a:t>用户</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(16)</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7" name="矩形 6"/>
          <p:cNvSpPr/>
          <p:nvPr/>
        </p:nvSpPr>
        <p:spPr>
          <a:xfrm>
            <a:off x="4549052" y="2015595"/>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smtClean="0">
                <a:latin typeface="Arial" panose="020B0604020202020204" pitchFamily="34" charset="0"/>
                <a:ea typeface="微软雅黑" panose="020B0503020204020204" pitchFamily="34" charset="-122"/>
                <a:cs typeface="Arial" panose="020B0604020202020204" pitchFamily="34" charset="0"/>
              </a:rPr>
              <a:t>设备（</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5</a:t>
            </a:r>
            <a:r>
              <a:rPr lang="zh-CN" altLang="en-US" sz="1600" dirty="0" smtClean="0">
                <a:latin typeface="Arial" panose="020B0604020202020204" pitchFamily="34" charset="0"/>
                <a:ea typeface="微软雅黑" panose="020B0503020204020204" pitchFamily="34" charset="-122"/>
                <a:cs typeface="Arial" panose="020B0604020202020204" pitchFamily="34" charset="0"/>
              </a:rPr>
              <a:t>）</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8811172" y="1979969"/>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smtClean="0">
                <a:latin typeface="Arial" panose="020B0604020202020204" pitchFamily="34" charset="0"/>
                <a:ea typeface="微软雅黑" panose="020B0503020204020204" pitchFamily="34" charset="-122"/>
                <a:cs typeface="Arial" panose="020B0604020202020204" pitchFamily="34" charset="0"/>
              </a:rPr>
              <a:t>业务（</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34</a:t>
            </a:r>
            <a:r>
              <a:rPr lang="zh-CN" altLang="en-US" sz="1600" dirty="0" smtClean="0">
                <a:latin typeface="Arial" panose="020B0604020202020204" pitchFamily="34" charset="0"/>
                <a:ea typeface="微软雅黑" panose="020B0503020204020204" pitchFamily="34" charset="-122"/>
                <a:cs typeface="Arial" panose="020B0604020202020204" pitchFamily="34" charset="0"/>
              </a:rPr>
              <a:t>）</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9" name="矩形 8"/>
          <p:cNvSpPr/>
          <p:nvPr/>
        </p:nvSpPr>
        <p:spPr>
          <a:xfrm>
            <a:off x="9994378" y="3423879"/>
            <a:ext cx="2138035" cy="2046714"/>
          </a:xfrm>
          <a:prstGeom prst="rect">
            <a:avLst/>
          </a:prstGeom>
        </p:spPr>
        <p:txBody>
          <a:bodyPr wrap="square">
            <a:spAutoFit/>
          </a:bodyPr>
          <a:lstStyle/>
          <a:p>
            <a:r>
              <a:rPr lang="zh-CN" altLang="en-US" sz="1100" dirty="0" smtClean="0">
                <a:solidFill>
                  <a:srgbClr val="FF0000"/>
                </a:solidFill>
                <a:latin typeface="微软雅黑" panose="020B0503020204020204" pitchFamily="34" charset="-122"/>
                <a:ea typeface="微软雅黑" panose="020B0503020204020204" pitchFamily="34" charset="-122"/>
              </a:rPr>
              <a:t>应用（</a:t>
            </a:r>
            <a:r>
              <a:rPr lang="en-US" altLang="zh-CN" sz="1100" dirty="0" smtClean="0">
                <a:solidFill>
                  <a:srgbClr val="FF0000"/>
                </a:solidFill>
                <a:latin typeface="微软雅黑" panose="020B0503020204020204" pitchFamily="34" charset="-122"/>
                <a:ea typeface="微软雅黑" panose="020B0503020204020204" pitchFamily="34" charset="-122"/>
              </a:rPr>
              <a:t>6</a:t>
            </a:r>
            <a:r>
              <a:rPr lang="zh-CN" altLang="en-US" sz="1100" dirty="0" smtClean="0">
                <a:solidFill>
                  <a:srgbClr val="FF0000"/>
                </a:solidFill>
                <a:latin typeface="微软雅黑" panose="020B0503020204020204" pitchFamily="34" charset="-122"/>
                <a:ea typeface="微软雅黑" panose="020B0503020204020204" pitchFamily="34" charset="-122"/>
              </a:rPr>
              <a:t>）</a:t>
            </a:r>
            <a:endParaRPr lang="en-US" altLang="zh-CN" sz="1100" dirty="0" smtClean="0">
              <a:solidFill>
                <a:srgbClr val="FF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搜索次数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下载次数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评论次数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浏览次数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点击次数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曝光次数</a:t>
            </a:r>
          </a:p>
          <a:p>
            <a:r>
              <a:rPr lang="zh-CN" altLang="en-US" sz="1100" dirty="0" smtClean="0">
                <a:solidFill>
                  <a:srgbClr val="FF0000"/>
                </a:solidFill>
                <a:latin typeface="微软雅黑" panose="020B0503020204020204" pitchFamily="34" charset="-122"/>
                <a:ea typeface="微软雅黑" panose="020B0503020204020204" pitchFamily="34" charset="-122"/>
              </a:rPr>
              <a:t>联盟（</a:t>
            </a:r>
            <a:r>
              <a:rPr lang="en-US" altLang="zh-CN" sz="1100" dirty="0" smtClean="0">
                <a:solidFill>
                  <a:srgbClr val="FF0000"/>
                </a:solidFill>
                <a:latin typeface="微软雅黑" panose="020B0503020204020204" pitchFamily="34" charset="-122"/>
                <a:ea typeface="微软雅黑" panose="020B0503020204020204" pitchFamily="34" charset="-122"/>
              </a:rPr>
              <a:t>4</a:t>
            </a:r>
            <a:r>
              <a:rPr lang="zh-CN" altLang="en-US" sz="1100" dirty="0" smtClean="0">
                <a:solidFill>
                  <a:srgbClr val="FF0000"/>
                </a:solidFill>
                <a:latin typeface="微软雅黑" panose="020B0503020204020204" pitchFamily="34" charset="-122"/>
                <a:ea typeface="微软雅黑" panose="020B0503020204020204" pitchFamily="34" charset="-122"/>
              </a:rPr>
              <a:t>）</a:t>
            </a:r>
            <a:endParaRPr lang="en-US" altLang="zh-CN" sz="1100" dirty="0">
              <a:solidFill>
                <a:srgbClr val="FF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开发者数量</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提交应用产品数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提交主题壁纸数</a:t>
            </a:r>
          </a:p>
          <a:p>
            <a:pPr marL="952622" lvl="1" indent="-342900">
              <a:buFont typeface="Arial" panose="020B0604020202020204" pitchFamily="34" charset="0"/>
              <a:buChar char="•"/>
            </a:pPr>
            <a:r>
              <a:rPr lang="en-US" altLang="zh-CN" sz="1050" dirty="0">
                <a:solidFill>
                  <a:srgbClr val="000000"/>
                </a:solidFill>
                <a:latin typeface="微软雅黑" panose="020B0503020204020204" pitchFamily="34" charset="-122"/>
                <a:ea typeface="微软雅黑" panose="020B0503020204020204" pitchFamily="34" charset="-122"/>
              </a:rPr>
              <a:t>API</a:t>
            </a:r>
            <a:r>
              <a:rPr lang="zh-CN" altLang="en-US" sz="1050" dirty="0">
                <a:solidFill>
                  <a:srgbClr val="000000"/>
                </a:solidFill>
                <a:latin typeface="微软雅黑" panose="020B0503020204020204" pitchFamily="34" charset="-122"/>
                <a:ea typeface="微软雅黑" panose="020B0503020204020204" pitchFamily="34" charset="-122"/>
              </a:rPr>
              <a:t>调用</a:t>
            </a:r>
            <a:r>
              <a:rPr lang="zh-CN" altLang="en-US" sz="1050" dirty="0" smtClean="0">
                <a:solidFill>
                  <a:srgbClr val="000000"/>
                </a:solidFill>
                <a:latin typeface="微软雅黑" panose="020B0503020204020204" pitchFamily="34" charset="-122"/>
                <a:ea typeface="微软雅黑" panose="020B0503020204020204" pitchFamily="34" charset="-122"/>
              </a:rPr>
              <a:t>次数</a:t>
            </a:r>
            <a:endParaRPr lang="zh-CN" altLang="en-US" sz="1050" dirty="0"/>
          </a:p>
        </p:txBody>
      </p:sp>
      <p:sp>
        <p:nvSpPr>
          <p:cNvPr id="10" name="右大括号 9"/>
          <p:cNvSpPr/>
          <p:nvPr/>
        </p:nvSpPr>
        <p:spPr>
          <a:xfrm rot="10800000">
            <a:off x="7364070" y="3567109"/>
            <a:ext cx="432635" cy="246583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bwMode="auto">
          <a:xfrm>
            <a:off x="6706538" y="4531797"/>
            <a:ext cx="723470" cy="576064"/>
          </a:xfrm>
          <a:prstGeom prst="ellipse">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en-US" altLang="zh-CN" sz="2000" dirty="0">
                <a:solidFill>
                  <a:srgbClr val="FF0000"/>
                </a:solidFill>
                <a:latin typeface="Arial" panose="020B0604020202020204" pitchFamily="34" charset="0"/>
                <a:ea typeface="微软雅黑" panose="020B0503020204020204" pitchFamily="34" charset="-122"/>
                <a:cs typeface="Arial" panose="020B0604020202020204" pitchFamily="34" charset="0"/>
              </a:rPr>
              <a:t>+4</a:t>
            </a:r>
            <a:endParaRPr lang="zh-CN" altLang="en-US" sz="20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椭圆 12"/>
          <p:cNvSpPr/>
          <p:nvPr/>
        </p:nvSpPr>
        <p:spPr bwMode="auto">
          <a:xfrm>
            <a:off x="5583056" y="1381420"/>
            <a:ext cx="723470" cy="372810"/>
          </a:xfrm>
          <a:prstGeom prst="ellipse">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en-US" altLang="zh-CN" sz="2000" dirty="0">
                <a:solidFill>
                  <a:srgbClr val="FF0000"/>
                </a:solidFill>
                <a:latin typeface="Arial" panose="020B0604020202020204" pitchFamily="34" charset="0"/>
                <a:ea typeface="微软雅黑" panose="020B0503020204020204" pitchFamily="34" charset="-122"/>
                <a:cs typeface="Arial" panose="020B0604020202020204" pitchFamily="34" charset="0"/>
              </a:rPr>
              <a:t>3</a:t>
            </a:r>
            <a:endParaRPr lang="zh-CN" altLang="en-US" sz="20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矩形 17"/>
          <p:cNvSpPr/>
          <p:nvPr/>
        </p:nvSpPr>
        <p:spPr>
          <a:xfrm>
            <a:off x="7737801" y="2291524"/>
            <a:ext cx="2320226" cy="907941"/>
          </a:xfrm>
          <a:prstGeom prst="rect">
            <a:avLst/>
          </a:prstGeom>
        </p:spPr>
        <p:txBody>
          <a:bodyPr wrap="square">
            <a:spAutoFit/>
          </a:bodyPr>
          <a:lstStyle/>
          <a:p>
            <a:r>
              <a:rPr lang="zh-CN" altLang="en-US" sz="1100" dirty="0" smtClean="0">
                <a:latin typeface="微软雅黑" panose="020B0503020204020204" pitchFamily="34" charset="-122"/>
                <a:ea typeface="微软雅黑" panose="020B0503020204020204" pitchFamily="34" charset="-122"/>
              </a:rPr>
              <a:t>公共（</a:t>
            </a:r>
            <a:r>
              <a:rPr lang="en-US" altLang="zh-CN" sz="1100" dirty="0" smtClean="0">
                <a:latin typeface="微软雅黑" panose="020B0503020204020204" pitchFamily="34" charset="-122"/>
                <a:ea typeface="微软雅黑" panose="020B0503020204020204" pitchFamily="34" charset="-122"/>
              </a:rPr>
              <a:t>4</a:t>
            </a:r>
            <a:r>
              <a:rPr lang="zh-CN" altLang="en-US" sz="1100" dirty="0" smtClean="0">
                <a:latin typeface="微软雅黑" panose="020B0503020204020204" pitchFamily="34" charset="-122"/>
                <a:ea typeface="微软雅黑" panose="020B0503020204020204" pitchFamily="34" charset="-122"/>
              </a:rPr>
              <a:t>）</a:t>
            </a:r>
            <a:endParaRPr lang="en-US" altLang="zh-CN" sz="1100" dirty="0" smtClean="0">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050" dirty="0" smtClean="0">
                <a:solidFill>
                  <a:srgbClr val="000000"/>
                </a:solidFill>
                <a:latin typeface="微软雅黑" panose="020B0503020204020204" pitchFamily="34" charset="-122"/>
                <a:ea typeface="微软雅黑" panose="020B0503020204020204" pitchFamily="34" charset="-122"/>
              </a:rPr>
              <a:t>使用次数</a:t>
            </a:r>
            <a:endParaRPr lang="en-US" altLang="zh-CN" sz="1050" dirty="0" smtClean="0">
              <a:solidFill>
                <a:srgbClr val="00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050" dirty="0" smtClean="0">
                <a:solidFill>
                  <a:srgbClr val="000000"/>
                </a:solidFill>
                <a:latin typeface="微软雅黑" panose="020B0503020204020204" pitchFamily="34" charset="-122"/>
                <a:ea typeface="微软雅黑" panose="020B0503020204020204" pitchFamily="34" charset="-122"/>
              </a:rPr>
              <a:t>使用时长</a:t>
            </a:r>
            <a:endParaRPr lang="en-US" altLang="zh-CN" sz="1050" dirty="0">
              <a:solidFill>
                <a:srgbClr val="00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050" dirty="0" smtClean="0">
                <a:solidFill>
                  <a:srgbClr val="000000"/>
                </a:solidFill>
                <a:latin typeface="微软雅黑" panose="020B0503020204020204" pitchFamily="34" charset="-122"/>
                <a:ea typeface="微软雅黑" panose="020B0503020204020204" pitchFamily="34" charset="-122"/>
              </a:rPr>
              <a:t>安装次数</a:t>
            </a:r>
            <a:endParaRPr lang="en-US" altLang="zh-CN" sz="1050" dirty="0" smtClean="0">
              <a:solidFill>
                <a:srgbClr val="00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050" dirty="0" smtClean="0">
                <a:solidFill>
                  <a:srgbClr val="000000"/>
                </a:solidFill>
                <a:latin typeface="微软雅黑" panose="020B0503020204020204" pitchFamily="34" charset="-122"/>
                <a:ea typeface="微软雅黑" panose="020B0503020204020204" pitchFamily="34" charset="-122"/>
              </a:rPr>
              <a:t>升级次数</a:t>
            </a:r>
            <a:endParaRPr lang="en-US" altLang="zh-CN" sz="1050" dirty="0" smtClean="0">
              <a:solidFill>
                <a:srgbClr val="000000"/>
              </a:solidFill>
              <a:latin typeface="微软雅黑" panose="020B0503020204020204" pitchFamily="34" charset="-122"/>
              <a:ea typeface="微软雅黑" panose="020B0503020204020204" pitchFamily="34" charset="-122"/>
            </a:endParaRPr>
          </a:p>
        </p:txBody>
      </p:sp>
      <p:sp>
        <p:nvSpPr>
          <p:cNvPr id="20" name="标题 3"/>
          <p:cNvSpPr txBox="1">
            <a:spLocks/>
          </p:cNvSpPr>
          <p:nvPr/>
        </p:nvSpPr>
        <p:spPr>
          <a:xfrm>
            <a:off x="609759" y="398026"/>
            <a:ext cx="10975658" cy="516586"/>
          </a:xfrm>
          <a:prstGeom prst="rect">
            <a:avLst/>
          </a:prstGeom>
        </p:spPr>
        <p:txBody>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1026399">
              <a:lnSpc>
                <a:spcPct val="125000"/>
              </a:lnSpc>
            </a:pPr>
            <a:r>
              <a:rPr lang="zh-CN" altLang="en-US" sz="2400" kern="0" dirty="0">
                <a:latin typeface="微软雅黑" panose="020B0503020204020204" pitchFamily="34" charset="-122"/>
                <a:ea typeface="微软雅黑" panose="020B0503020204020204" pitchFamily="34" charset="-122"/>
              </a:rPr>
              <a:t>汇总层</a:t>
            </a:r>
            <a:r>
              <a:rPr lang="zh-CN" altLang="en-US" sz="2400" kern="0" dirty="0" smtClean="0">
                <a:latin typeface="微软雅黑" panose="020B0503020204020204" pitchFamily="34" charset="-122"/>
                <a:ea typeface="微软雅黑" panose="020B0503020204020204" pitchFamily="34" charset="-122"/>
              </a:rPr>
              <a:t>模型可支持</a:t>
            </a:r>
            <a:r>
              <a:rPr lang="en-US" altLang="zh-CN" sz="2400" kern="0" dirty="0" smtClean="0">
                <a:latin typeface="微软雅黑" panose="020B0503020204020204" pitchFamily="34" charset="-122"/>
                <a:ea typeface="微软雅黑" panose="020B0503020204020204" pitchFamily="34" charset="-122"/>
              </a:rPr>
              <a:t>3+4</a:t>
            </a:r>
            <a:r>
              <a:rPr lang="zh-CN" altLang="en-US" sz="2400" kern="0" dirty="0">
                <a:latin typeface="微软雅黑" panose="020B0503020204020204" pitchFamily="34" charset="-122"/>
                <a:ea typeface="微软雅黑" panose="020B0503020204020204" pitchFamily="34" charset="-122"/>
              </a:rPr>
              <a:t>类</a:t>
            </a:r>
            <a:r>
              <a:rPr lang="zh-CN" altLang="en-US" sz="2400" kern="0" dirty="0" smtClean="0">
                <a:latin typeface="微软雅黑" panose="020B0503020204020204" pitchFamily="34" charset="-122"/>
                <a:ea typeface="微软雅黑" panose="020B0503020204020204" pitchFamily="34" charset="-122"/>
              </a:rPr>
              <a:t>共计</a:t>
            </a:r>
            <a:r>
              <a:rPr lang="en-US" altLang="zh-CN" sz="2400" kern="0" dirty="0" smtClean="0">
                <a:latin typeface="微软雅黑" panose="020B0503020204020204" pitchFamily="34" charset="-122"/>
                <a:ea typeface="微软雅黑" panose="020B0503020204020204" pitchFamily="34" charset="-122"/>
              </a:rPr>
              <a:t>55</a:t>
            </a:r>
            <a:r>
              <a:rPr lang="zh-CN" altLang="en-US" sz="2400" kern="0" dirty="0" smtClean="0">
                <a:latin typeface="微软雅黑" panose="020B0503020204020204" pitchFamily="34" charset="-122"/>
                <a:ea typeface="微软雅黑" panose="020B0503020204020204" pitchFamily="34" charset="-122"/>
              </a:rPr>
              <a:t>个指标的直接统计</a:t>
            </a:r>
            <a:endParaRPr lang="en-US" altLang="zh-CN" sz="2400" kern="0" dirty="0">
              <a:latin typeface="微软雅黑" panose="020B0503020204020204" pitchFamily="34" charset="-122"/>
              <a:ea typeface="微软雅黑" panose="020B0503020204020204" pitchFamily="34" charset="-122"/>
            </a:endParaRPr>
          </a:p>
        </p:txBody>
      </p:sp>
      <p:sp>
        <p:nvSpPr>
          <p:cNvPr id="21" name="矩形 20"/>
          <p:cNvSpPr/>
          <p:nvPr/>
        </p:nvSpPr>
        <p:spPr>
          <a:xfrm>
            <a:off x="7946381" y="3423879"/>
            <a:ext cx="2320226" cy="3016210"/>
          </a:xfrm>
          <a:prstGeom prst="rect">
            <a:avLst/>
          </a:prstGeom>
        </p:spPr>
        <p:txBody>
          <a:bodyPr wrap="square">
            <a:spAutoFit/>
          </a:bodyPr>
          <a:lstStyle/>
          <a:p>
            <a:r>
              <a:rPr lang="zh-CN" altLang="en-US" sz="1100" dirty="0" smtClean="0">
                <a:solidFill>
                  <a:srgbClr val="FF0000"/>
                </a:solidFill>
                <a:latin typeface="微软雅黑" panose="020B0503020204020204" pitchFamily="34" charset="-122"/>
                <a:ea typeface="微软雅黑" panose="020B0503020204020204" pitchFamily="34" charset="-122"/>
              </a:rPr>
              <a:t>支付（</a:t>
            </a:r>
            <a:r>
              <a:rPr lang="en-US" altLang="zh-CN" sz="1100" dirty="0" smtClean="0">
                <a:solidFill>
                  <a:srgbClr val="FF0000"/>
                </a:solidFill>
                <a:latin typeface="微软雅黑" panose="020B0503020204020204" pitchFamily="34" charset="-122"/>
                <a:ea typeface="微软雅黑" panose="020B0503020204020204" pitchFamily="34" charset="-122"/>
              </a:rPr>
              <a:t>12</a:t>
            </a:r>
            <a:r>
              <a:rPr lang="zh-CN" altLang="en-US" sz="1100" dirty="0" smtClean="0">
                <a:solidFill>
                  <a:srgbClr val="FF0000"/>
                </a:solidFill>
                <a:latin typeface="微软雅黑" panose="020B0503020204020204" pitchFamily="34" charset="-122"/>
                <a:ea typeface="微软雅黑" panose="020B0503020204020204" pitchFamily="34" charset="-122"/>
              </a:rPr>
              <a:t>）</a:t>
            </a:r>
            <a:endParaRPr lang="en-US" altLang="zh-CN" sz="1100" dirty="0" smtClean="0">
              <a:solidFill>
                <a:srgbClr val="FF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交易成功笔数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交易成功金额</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交易失败笔数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交易失败金额</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交易退款笔数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交易退款金额</a:t>
            </a:r>
          </a:p>
          <a:p>
            <a:pPr marL="952622" lvl="1" indent="-342900">
              <a:buFont typeface="Arial" panose="020B0604020202020204" pitchFamily="34" charset="0"/>
              <a:buChar char="•"/>
            </a:pPr>
            <a:r>
              <a:rPr lang="zh-CN" altLang="en-US" sz="1050" dirty="0" smtClean="0">
                <a:solidFill>
                  <a:srgbClr val="000000"/>
                </a:solidFill>
                <a:latin typeface="微软雅黑" panose="020B0503020204020204" pitchFamily="34" charset="-122"/>
                <a:ea typeface="微软雅黑" panose="020B0503020204020204" pitchFamily="34" charset="-122"/>
              </a:rPr>
              <a:t>累计</a:t>
            </a:r>
            <a:r>
              <a:rPr lang="en-US" altLang="zh-CN" sz="1050" dirty="0" smtClean="0">
                <a:solidFill>
                  <a:srgbClr val="000000"/>
                </a:solidFill>
                <a:latin typeface="微软雅黑" panose="020B0503020204020204" pitchFamily="34" charset="-122"/>
                <a:ea typeface="微软雅黑" panose="020B0503020204020204" pitchFamily="34" charset="-122"/>
              </a:rPr>
              <a:t>(+)</a:t>
            </a:r>
            <a:endParaRPr lang="zh-CN" altLang="en-US" sz="1050" dirty="0" smtClean="0">
              <a:solidFill>
                <a:srgbClr val="000000"/>
              </a:solidFill>
              <a:latin typeface="微软雅黑" panose="020B0503020204020204" pitchFamily="34" charset="-122"/>
              <a:ea typeface="微软雅黑" panose="020B0503020204020204" pitchFamily="34" charset="-122"/>
            </a:endParaRPr>
          </a:p>
          <a:p>
            <a:r>
              <a:rPr lang="zh-CN" altLang="en-US" sz="1100" dirty="0" smtClean="0">
                <a:solidFill>
                  <a:srgbClr val="FF0000"/>
                </a:solidFill>
                <a:latin typeface="微软雅黑" panose="020B0503020204020204" pitchFamily="34" charset="-122"/>
                <a:ea typeface="微软雅黑" panose="020B0503020204020204" pitchFamily="34" charset="-122"/>
              </a:rPr>
              <a:t>营销（</a:t>
            </a:r>
            <a:r>
              <a:rPr lang="en-US" altLang="zh-CN" sz="1100" dirty="0" smtClean="0">
                <a:solidFill>
                  <a:srgbClr val="FF0000"/>
                </a:solidFill>
                <a:latin typeface="微软雅黑" panose="020B0503020204020204" pitchFamily="34" charset="-122"/>
                <a:ea typeface="微软雅黑" panose="020B0503020204020204" pitchFamily="34" charset="-122"/>
              </a:rPr>
              <a:t>8</a:t>
            </a:r>
            <a:r>
              <a:rPr lang="zh-CN" altLang="en-US" sz="1100" dirty="0" smtClean="0">
                <a:solidFill>
                  <a:srgbClr val="FF0000"/>
                </a:solidFill>
                <a:latin typeface="微软雅黑" panose="020B0503020204020204" pitchFamily="34" charset="-122"/>
                <a:ea typeface="微软雅黑" panose="020B0503020204020204" pitchFamily="34" charset="-122"/>
              </a:rPr>
              <a:t>）</a:t>
            </a:r>
            <a:endParaRPr lang="en-US" altLang="zh-CN" sz="1100" dirty="0" smtClean="0">
              <a:solidFill>
                <a:srgbClr val="FF0000"/>
              </a:solidFill>
              <a:latin typeface="微软雅黑" panose="020B0503020204020204" pitchFamily="34" charset="-122"/>
              <a:ea typeface="微软雅黑" panose="020B0503020204020204" pitchFamily="34" charset="-122"/>
            </a:endParaRP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消息请求条数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消息发送条数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消息到达条数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消息点击次数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用户下载次数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广告请求次数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广告展示次数</a:t>
            </a:r>
          </a:p>
          <a:p>
            <a:pPr marL="952622" lvl="1" indent="-342900">
              <a:buFont typeface="Arial" panose="020B0604020202020204" pitchFamily="34" charset="0"/>
              <a:buChar char="•"/>
            </a:pPr>
            <a:r>
              <a:rPr lang="zh-CN" altLang="en-US" sz="1050" dirty="0">
                <a:solidFill>
                  <a:srgbClr val="000000"/>
                </a:solidFill>
                <a:latin typeface="微软雅黑" panose="020B0503020204020204" pitchFamily="34" charset="-122"/>
                <a:ea typeface="微软雅黑" panose="020B0503020204020204" pitchFamily="34" charset="-122"/>
              </a:rPr>
              <a:t>广告点击次数</a:t>
            </a:r>
          </a:p>
          <a:p>
            <a:pPr marL="952622" lvl="1" indent="-342900">
              <a:buFont typeface="Arial" panose="020B0604020202020204" pitchFamily="34" charset="0"/>
              <a:buChar char="•"/>
            </a:pPr>
            <a:endParaRPr lang="zh-CN" altLang="en-US" sz="1050" dirty="0"/>
          </a:p>
        </p:txBody>
      </p:sp>
      <p:sp>
        <p:nvSpPr>
          <p:cNvPr id="22" name="内容占位符 1"/>
          <p:cNvSpPr txBox="1">
            <a:spLocks/>
          </p:cNvSpPr>
          <p:nvPr/>
        </p:nvSpPr>
        <p:spPr>
          <a:xfrm>
            <a:off x="609759" y="864834"/>
            <a:ext cx="10975658" cy="746630"/>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defTabSz="1026399">
              <a:lnSpc>
                <a:spcPct val="125000"/>
              </a:lnSpc>
            </a:pPr>
            <a:r>
              <a:rPr lang="zh-CN" altLang="en-US" sz="1600" b="0" kern="0" dirty="0">
                <a:latin typeface="微软雅黑" panose="020B0503020204020204" pitchFamily="34" charset="-122"/>
                <a:ea typeface="微软雅黑" panose="020B0503020204020204" pitchFamily="34" charset="-122"/>
              </a:rPr>
              <a:t>汇总</a:t>
            </a:r>
            <a:r>
              <a:rPr lang="zh-CN" altLang="en-US" sz="1600" b="0" kern="0" dirty="0" smtClean="0">
                <a:latin typeface="微软雅黑" panose="020B0503020204020204" pitchFamily="34" charset="-122"/>
                <a:ea typeface="微软雅黑" panose="020B0503020204020204" pitchFamily="34" charset="-122"/>
              </a:rPr>
              <a:t>层模型覆盖了用户、设备、业务</a:t>
            </a:r>
            <a:r>
              <a:rPr lang="en-US" altLang="zh-CN" sz="1600" b="0" kern="0" dirty="0" smtClean="0">
                <a:latin typeface="微软雅黑" panose="020B0503020204020204" pitchFamily="34" charset="-122"/>
                <a:ea typeface="微软雅黑" panose="020B0503020204020204" pitchFamily="34" charset="-122"/>
              </a:rPr>
              <a:t>3</a:t>
            </a:r>
            <a:r>
              <a:rPr lang="zh-CN" altLang="en-US" sz="1600" b="0" kern="0" dirty="0" smtClean="0">
                <a:latin typeface="微软雅黑" panose="020B0503020204020204" pitchFamily="34" charset="-122"/>
                <a:ea typeface="微软雅黑" panose="020B0503020204020204" pitchFamily="34" charset="-122"/>
              </a:rPr>
              <a:t>大类指标，针对业务除公共</a:t>
            </a:r>
            <a:r>
              <a:rPr lang="zh-CN" altLang="en-US" sz="1600" b="0" kern="0" dirty="0">
                <a:latin typeface="微软雅黑" panose="020B0503020204020204" pitchFamily="34" charset="-122"/>
                <a:ea typeface="微软雅黑" panose="020B0503020204020204" pitchFamily="34" charset="-122"/>
              </a:rPr>
              <a:t>指标</a:t>
            </a:r>
            <a:r>
              <a:rPr lang="zh-CN" altLang="en-US" sz="1600" b="0" kern="0" dirty="0" smtClean="0">
                <a:latin typeface="微软雅黑" panose="020B0503020204020204" pitchFamily="34" charset="-122"/>
                <a:ea typeface="微软雅黑" panose="020B0503020204020204" pitchFamily="34" charset="-122"/>
              </a:rPr>
              <a:t>之外，根据公司对各业务条线提供的公共能力，又细分了</a:t>
            </a:r>
            <a:r>
              <a:rPr lang="en-US" altLang="zh-CN" sz="1600" b="0" kern="0" dirty="0" smtClean="0">
                <a:latin typeface="微软雅黑" panose="020B0503020204020204" pitchFamily="34" charset="-122"/>
                <a:ea typeface="微软雅黑" panose="020B0503020204020204" pitchFamily="34" charset="-122"/>
              </a:rPr>
              <a:t>4</a:t>
            </a:r>
            <a:r>
              <a:rPr lang="zh-CN" altLang="en-US" sz="1600" b="0" kern="0" dirty="0" smtClean="0">
                <a:latin typeface="微软雅黑" panose="020B0503020204020204" pitchFamily="34" charset="-122"/>
                <a:ea typeface="微软雅黑" panose="020B0503020204020204" pitchFamily="34" charset="-122"/>
              </a:rPr>
              <a:t>小类</a:t>
            </a:r>
            <a:r>
              <a:rPr lang="zh-CN" altLang="en-US" sz="1600" b="0" kern="0" dirty="0">
                <a:latin typeface="微软雅黑" panose="020B0503020204020204" pitchFamily="34" charset="-122"/>
                <a:ea typeface="微软雅黑" panose="020B0503020204020204" pitchFamily="34" charset="-122"/>
              </a:rPr>
              <a:t>指标</a:t>
            </a:r>
            <a:r>
              <a:rPr lang="zh-CN" altLang="en-US" sz="1600" b="0" kern="0" dirty="0" smtClean="0">
                <a:latin typeface="微软雅黑" panose="020B0503020204020204" pitchFamily="34" charset="-122"/>
                <a:ea typeface="微软雅黑" panose="020B0503020204020204" pitchFamily="34" charset="-122"/>
              </a:rPr>
              <a:t>。</a:t>
            </a:r>
            <a:endParaRPr lang="en-US" altLang="zh-CN" sz="1600" b="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9420641"/>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39111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3" name="标题 2"/>
          <p:cNvSpPr txBox="1">
            <a:spLocks/>
          </p:cNvSpPr>
          <p:nvPr/>
        </p:nvSpPr>
        <p:spPr>
          <a:xfrm>
            <a:off x="609918" y="117426"/>
            <a:ext cx="10978516" cy="702056"/>
          </a:xfrm>
          <a:prstGeom prst="rect">
            <a:avLst/>
          </a:prstGeom>
        </p:spPr>
        <p:txBody>
          <a:bodyPr anchor="ct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914400"/>
            <a:r>
              <a:rPr lang="zh-CN" altLang="en-US" sz="2400" kern="0" dirty="0" smtClean="0">
                <a:latin typeface="微软雅黑" pitchFamily="34" charset="-122"/>
                <a:ea typeface="微软雅黑" pitchFamily="34" charset="-122"/>
              </a:rPr>
              <a:t>术语</a:t>
            </a:r>
            <a:endParaRPr lang="zh-CN" altLang="en-US" sz="2000" kern="0" dirty="0"/>
          </a:p>
        </p:txBody>
      </p:sp>
      <p:graphicFrame>
        <p:nvGraphicFramePr>
          <p:cNvPr id="4" name="表格 3"/>
          <p:cNvGraphicFramePr>
            <a:graphicFrameLocks noGrp="1"/>
          </p:cNvGraphicFramePr>
          <p:nvPr>
            <p:extLst>
              <p:ext uri="{D42A27DB-BD31-4B8C-83A1-F6EECF244321}">
                <p14:modId xmlns:p14="http://schemas.microsoft.com/office/powerpoint/2010/main" val="324822334"/>
              </p:ext>
            </p:extLst>
          </p:nvPr>
        </p:nvGraphicFramePr>
        <p:xfrm>
          <a:off x="913011" y="1125541"/>
          <a:ext cx="10297144" cy="4121435"/>
        </p:xfrm>
        <a:graphic>
          <a:graphicData uri="http://schemas.openxmlformats.org/drawingml/2006/table">
            <a:tbl>
              <a:tblPr firstRow="1" bandRow="1">
                <a:tableStyleId>{5C22544A-7EE6-4342-B048-85BDC9FD1C3A}</a:tableStyleId>
              </a:tblPr>
              <a:tblGrid>
                <a:gridCol w="1368152"/>
                <a:gridCol w="8928992"/>
              </a:tblGrid>
              <a:tr h="343915">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术语</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描述</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r>
              <a:tr h="590912">
                <a:tc>
                  <a:txBody>
                    <a:bodyPr/>
                    <a:lstStyle/>
                    <a:p>
                      <a:pPr marL="0" algn="l" defTabSz="914400" rtl="0" eaLnBrk="1" latinLnBrk="0" hangingPunct="1"/>
                      <a:r>
                        <a:rPr lang="zh-CN" altLang="en-US" sz="1600" kern="1200" dirty="0" smtClean="0">
                          <a:solidFill>
                            <a:srgbClr val="FF0000"/>
                          </a:solidFill>
                          <a:latin typeface="微软雅黑" panose="020B0503020204020204" pitchFamily="34" charset="-122"/>
                          <a:ea typeface="微软雅黑" panose="020B0503020204020204" pitchFamily="34" charset="-122"/>
                          <a:cs typeface="+mn-cs"/>
                        </a:rPr>
                        <a:t>维度建模</a:t>
                      </a:r>
                      <a:endParaRPr lang="zh-CN" altLang="en-US" sz="1600" kern="1200" dirty="0">
                        <a:solidFill>
                          <a:srgbClr val="FF0000"/>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1600" b="0" dirty="0" smtClean="0">
                          <a:latin typeface="微软雅黑" panose="020B0503020204020204" pitchFamily="34" charset="-122"/>
                          <a:ea typeface="微软雅黑" panose="020B0503020204020204" pitchFamily="34" charset="-122"/>
                        </a:rPr>
                        <a:t>Kimball</a:t>
                      </a:r>
                      <a:r>
                        <a:rPr lang="zh-CN" altLang="en-US" sz="1600" b="0" dirty="0" smtClean="0">
                          <a:latin typeface="微软雅黑" panose="020B0503020204020204" pitchFamily="34" charset="-122"/>
                          <a:ea typeface="微软雅黑" panose="020B0503020204020204" pitchFamily="34" charset="-122"/>
                        </a:rPr>
                        <a:t>首先提出的建模方式，按照事实表，维度表来构建数据仓库或数据集市。用部分数据冗余换取查询的效率。</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r>
              <a:tr h="590912">
                <a:tc>
                  <a:txBody>
                    <a:bodyPr/>
                    <a:lstStyle/>
                    <a:p>
                      <a:r>
                        <a:rPr lang="zh-CN" altLang="en-US" sz="1600" b="0" kern="0" dirty="0" smtClean="0">
                          <a:solidFill>
                            <a:srgbClr val="FF0000"/>
                          </a:solidFill>
                          <a:latin typeface="微软雅黑" panose="020B0503020204020204" pitchFamily="34" charset="-122"/>
                          <a:ea typeface="微软雅黑" panose="020B0503020204020204" pitchFamily="34" charset="-122"/>
                        </a:rPr>
                        <a:t>业务过程</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r>
                        <a:rPr lang="zh-CN" altLang="en-US" sz="1600" b="0" kern="0" dirty="0" smtClean="0">
                          <a:latin typeface="微软雅黑" panose="020B0503020204020204" pitchFamily="34" charset="-122"/>
                          <a:ea typeface="微软雅黑" panose="020B0503020204020204" pitchFamily="34" charset="-122"/>
                        </a:rPr>
                        <a:t>一系列的操作型</a:t>
                      </a:r>
                      <a:r>
                        <a:rPr lang="zh-CN" altLang="en-US" sz="1600" b="0" kern="0" dirty="0" smtClean="0">
                          <a:latin typeface="微软雅黑" panose="020B0503020204020204" pitchFamily="34" charset="-122"/>
                          <a:ea typeface="微软雅黑" panose="020B0503020204020204" pitchFamily="34" charset="-122"/>
                        </a:rPr>
                        <a:t>活动。例如营销过程、交易过程等。</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r>
              <a:tr h="590912">
                <a:tc>
                  <a:txBody>
                    <a:bodyPr/>
                    <a:lstStyle/>
                    <a:p>
                      <a:r>
                        <a:rPr lang="zh-CN" altLang="en-US" sz="1600" dirty="0" smtClean="0">
                          <a:solidFill>
                            <a:srgbClr val="FF0000"/>
                          </a:solidFill>
                          <a:latin typeface="微软雅黑" panose="020B0503020204020204" pitchFamily="34" charset="-122"/>
                          <a:ea typeface="微软雅黑" panose="020B0503020204020204" pitchFamily="34" charset="-122"/>
                        </a:rPr>
                        <a:t>维度</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用于描述度量的上下文，例如交易发生地点、时间、费用项目、业务类别等；维度也是数据分析的窗口，被称为数据仓库的“灵魂”。</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r>
              <a:tr h="590912">
                <a:tc>
                  <a:txBody>
                    <a:bodyPr/>
                    <a:lstStyle/>
                    <a:p>
                      <a:r>
                        <a:rPr lang="zh-CN" altLang="en-US" sz="1600" dirty="0" smtClean="0">
                          <a:solidFill>
                            <a:srgbClr val="FF0000"/>
                          </a:solidFill>
                          <a:latin typeface="微软雅黑" panose="020B0503020204020204" pitchFamily="34" charset="-122"/>
                          <a:ea typeface="微软雅黑" panose="020B0503020204020204" pitchFamily="34" charset="-122"/>
                        </a:rPr>
                        <a:t>度量</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anose="020B0503020204020204" pitchFamily="34" charset="-122"/>
                          <a:ea typeface="微软雅黑" panose="020B0503020204020204" pitchFamily="34" charset="-122"/>
                        </a:rPr>
                        <a:t>用于评价业务状况的数值型</a:t>
                      </a:r>
                      <a:r>
                        <a:rPr lang="zh-CN" altLang="en-US" sz="1600" dirty="0" smtClean="0">
                          <a:latin typeface="微软雅黑" panose="020B0503020204020204" pitchFamily="34" charset="-122"/>
                          <a:ea typeface="微软雅黑" panose="020B0503020204020204" pitchFamily="34" charset="-122"/>
                        </a:rPr>
                        <a:t>数据，是构成事实表模型的列</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字段，又可称为“事实”。</a:t>
                      </a:r>
                      <a:r>
                        <a:rPr lang="zh-CN" altLang="en-US" sz="1600" dirty="0" smtClean="0">
                          <a:latin typeface="微软雅黑" panose="020B0503020204020204" pitchFamily="34" charset="-122"/>
                          <a:ea typeface="微软雅黑" panose="020B0503020204020204" pitchFamily="34" charset="-122"/>
                        </a:rPr>
                        <a:t>例如交易金额、交易笔数等。</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r>
              <a:tr h="776286">
                <a:tc>
                  <a:txBody>
                    <a:bodyPr/>
                    <a:lstStyle/>
                    <a:p>
                      <a:r>
                        <a:rPr lang="zh-CN" altLang="en-US" sz="1600" b="0" kern="0" dirty="0" smtClean="0">
                          <a:solidFill>
                            <a:srgbClr val="FF0000"/>
                          </a:solidFill>
                          <a:latin typeface="微软雅黑" panose="020B0503020204020204" pitchFamily="34" charset="-122"/>
                          <a:ea typeface="微软雅黑" panose="020B0503020204020204" pitchFamily="34" charset="-122"/>
                        </a:rPr>
                        <a:t>分析对象</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r>
                        <a:rPr lang="zh-CN" altLang="en-US" sz="1600" b="0" kern="0" dirty="0" smtClean="0">
                          <a:latin typeface="微软雅黑" panose="020B0503020204020204" pitchFamily="34" charset="-122"/>
                          <a:ea typeface="微软雅黑" panose="020B0503020204020204" pitchFamily="34" charset="-122"/>
                        </a:rPr>
                        <a:t>组织经营过程中涉及的关键实体。在华为消费者</a:t>
                      </a:r>
                      <a:r>
                        <a:rPr lang="en-US" altLang="zh-CN" sz="1600" b="0" kern="0" dirty="0" smtClean="0">
                          <a:latin typeface="微软雅黑" panose="020B0503020204020204" pitchFamily="34" charset="-122"/>
                          <a:ea typeface="微软雅黑" panose="020B0503020204020204" pitchFamily="34" charset="-122"/>
                        </a:rPr>
                        <a:t>BG</a:t>
                      </a:r>
                      <a:r>
                        <a:rPr lang="zh-CN" altLang="en-US" sz="1600" b="0" kern="0" dirty="0" smtClean="0">
                          <a:latin typeface="微软雅黑" panose="020B0503020204020204" pitchFamily="34" charset="-122"/>
                          <a:ea typeface="微软雅黑" panose="020B0503020204020204" pitchFamily="34" charset="-122"/>
                        </a:rPr>
                        <a:t>云服务的范围内有用户、设备和业务三大对象。从广义的维度定义来说，分析对象也是维度，但用户、设备和业务这三个维度是最频繁的分析对象，是企业的一致维度，对分析和数据来说都非常重要，因此单独列出来称为分析对象。</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r>
              <a:tr h="590912">
                <a:tc>
                  <a:txBody>
                    <a:bodyPr/>
                    <a:lstStyle/>
                    <a:p>
                      <a:r>
                        <a:rPr lang="zh-CN" altLang="en-US" sz="1600" b="0" kern="0" dirty="0" smtClean="0">
                          <a:solidFill>
                            <a:srgbClr val="FF0000"/>
                          </a:solidFill>
                          <a:latin typeface="微软雅黑" panose="020B0503020204020204" pitchFamily="34" charset="-122"/>
                          <a:ea typeface="微软雅黑" panose="020B0503020204020204" pitchFamily="34" charset="-122"/>
                        </a:rPr>
                        <a:t>业务分类</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0" dirty="0" smtClean="0">
                          <a:latin typeface="微软雅黑" panose="020B0503020204020204" pitchFamily="34" charset="-122"/>
                          <a:ea typeface="微软雅黑" panose="020B0503020204020204" pitchFamily="34" charset="-122"/>
                        </a:rPr>
                        <a:t>各行业中需要处理的事务，在华为消费者</a:t>
                      </a:r>
                      <a:r>
                        <a:rPr lang="en-US" altLang="zh-CN" sz="1600" b="0" kern="0" dirty="0" smtClean="0">
                          <a:latin typeface="微软雅黑" panose="020B0503020204020204" pitchFamily="34" charset="-122"/>
                          <a:ea typeface="微软雅黑" panose="020B0503020204020204" pitchFamily="34" charset="-122"/>
                        </a:rPr>
                        <a:t>BG</a:t>
                      </a:r>
                      <a:r>
                        <a:rPr lang="zh-CN" altLang="en-US" sz="1600" b="0" kern="0" dirty="0" smtClean="0">
                          <a:latin typeface="微软雅黑" panose="020B0503020204020204" pitchFamily="34" charset="-122"/>
                          <a:ea typeface="微软雅黑" panose="020B0503020204020204" pitchFamily="34" charset="-122"/>
                        </a:rPr>
                        <a:t>云服务的范围内特指华为账号、应用市场、营销、联盟等业务分类</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tc>
              </a:tr>
            </a:tbl>
          </a:graphicData>
        </a:graphic>
      </p:graphicFrame>
    </p:spTree>
    <p:extLst>
      <p:ext uri="{BB962C8B-B14F-4D97-AF65-F5344CB8AC3E}">
        <p14:creationId xmlns:p14="http://schemas.microsoft.com/office/powerpoint/2010/main" val="2246215494"/>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609918" y="117426"/>
            <a:ext cx="10978516" cy="702056"/>
          </a:xfrm>
        </p:spPr>
        <p:txBody>
          <a:bodyPr anchor="ctr"/>
          <a:lstStyle/>
          <a:p>
            <a:r>
              <a:rPr lang="zh-CN" altLang="en-US" sz="2400" dirty="0" smtClean="0">
                <a:latin typeface="微软雅黑" pitchFamily="34" charset="-122"/>
                <a:ea typeface="微软雅黑" pitchFamily="34" charset="-122"/>
              </a:rPr>
              <a:t>汇总层模型</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存放公共需求汇总信息，避免重复加工、存储，提升数据一致性</a:t>
            </a:r>
            <a:endParaRPr lang="zh-CN" altLang="en-US" sz="2000" dirty="0"/>
          </a:p>
        </p:txBody>
      </p:sp>
      <p:sp>
        <p:nvSpPr>
          <p:cNvPr id="5" name="矩形 4"/>
          <p:cNvSpPr/>
          <p:nvPr/>
        </p:nvSpPr>
        <p:spPr bwMode="auto">
          <a:xfrm>
            <a:off x="409061" y="1273410"/>
            <a:ext cx="1584589" cy="528181"/>
          </a:xfrm>
          <a:prstGeom prst="rect">
            <a:avLst/>
          </a:prstGeom>
          <a:noFill/>
          <a:ln w="9525" cap="flat" cmpd="sng" algn="ctr">
            <a:noFill/>
            <a:prstDash val="solid"/>
            <a:round/>
            <a:headEnd type="none" w="med" len="med"/>
            <a:tailEnd type="none" w="med" len="med"/>
          </a:ln>
          <a:effectLst/>
        </p:spPr>
        <p:txBody>
          <a:bodyPr vert="horz" wrap="square" lIns="91458" tIns="45729" rIns="91458" bIns="45729" numCol="1" rtlCol="0" anchor="ctr" anchorCtr="0" compatLnSpc="1">
            <a:prstTxWarp prst="textNoShape">
              <a:avLst/>
            </a:prstTxWarp>
          </a:bodyPr>
          <a:lstStyle/>
          <a:p>
            <a:pPr algn="ctr" defTabSz="914583" fontAlgn="base">
              <a:spcBef>
                <a:spcPct val="0"/>
              </a:spcBef>
              <a:spcAft>
                <a:spcPct val="0"/>
              </a:spcAft>
              <a:buClr>
                <a:srgbClr val="CC9900"/>
              </a:buClr>
            </a:pPr>
            <a:r>
              <a:rPr lang="zh-CN" altLang="en-US" sz="1600" b="1" dirty="0" smtClean="0">
                <a:latin typeface="微软雅黑" panose="020B0503020204020204" pitchFamily="34" charset="-122"/>
                <a:ea typeface="微软雅黑" panose="020B0503020204020204" pitchFamily="34" charset="-122"/>
              </a:rPr>
              <a:t>数据架构</a:t>
            </a:r>
          </a:p>
        </p:txBody>
      </p:sp>
      <p:sp>
        <p:nvSpPr>
          <p:cNvPr id="6" name="矩形 5"/>
          <p:cNvSpPr/>
          <p:nvPr/>
        </p:nvSpPr>
        <p:spPr bwMode="auto">
          <a:xfrm>
            <a:off x="2618458" y="1304553"/>
            <a:ext cx="1584589" cy="434462"/>
          </a:xfrm>
          <a:prstGeom prst="rect">
            <a:avLst/>
          </a:prstGeom>
          <a:solidFill>
            <a:schemeClr val="bg2"/>
          </a:solidFill>
          <a:ln w="9525">
            <a:noFill/>
            <a:miter lim="800000"/>
            <a:headEnd/>
            <a:tailEnd/>
          </a:ln>
        </p:spPr>
        <p:txBody>
          <a:bodyPr lIns="91458" tIns="45729" rIns="91458" bIns="45729" anchor="ctr"/>
          <a:lstStyle/>
          <a:p>
            <a:pPr algn="ctr" eaLnBrk="0" fontAlgn="base" hangingPunct="0">
              <a:spcBef>
                <a:spcPct val="0"/>
              </a:spcBef>
              <a:spcAft>
                <a:spcPct val="0"/>
              </a:spcAft>
              <a:buClr>
                <a:srgbClr val="CC9900"/>
              </a:buClr>
            </a:pPr>
            <a:r>
              <a:rPr lang="en-US" altLang="zh-CN" sz="1400" dirty="0" smtClean="0">
                <a:solidFill>
                  <a:srgbClr val="3C3C3B"/>
                </a:solidFill>
                <a:latin typeface="微软雅黑" panose="020B0503020204020204" pitchFamily="34" charset="-122"/>
                <a:ea typeface="微软雅黑" panose="020B0503020204020204" pitchFamily="34" charset="-122"/>
              </a:rPr>
              <a:t>ODS</a:t>
            </a:r>
            <a:endParaRPr lang="zh-CN" altLang="en-US" sz="1400" dirty="0" smtClean="0">
              <a:solidFill>
                <a:srgbClr val="3C3C3B"/>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5739041" y="809877"/>
            <a:ext cx="1847235" cy="1251765"/>
          </a:xfrm>
          <a:prstGeom prst="rect">
            <a:avLst/>
          </a:prstGeom>
          <a:noFill/>
          <a:ln w="9525" cap="flat" cmpd="sng" algn="ctr">
            <a:solidFill>
              <a:srgbClr val="FF9900"/>
            </a:solidFill>
            <a:prstDash val="solid"/>
            <a:round/>
            <a:headEnd type="none" w="med" len="med"/>
            <a:tailEnd type="none" w="med" len="med"/>
          </a:ln>
          <a:effectLst/>
        </p:spPr>
        <p:txBody>
          <a:bodyPr vert="horz" wrap="square" lIns="91458" tIns="45729" rIns="91458" bIns="45729" numCol="1" rtlCol="0" anchor="t" anchorCtr="0" compatLnSpc="1">
            <a:prstTxWarp prst="textNoShape">
              <a:avLst/>
            </a:prstTxWarp>
          </a:bodyPr>
          <a:lstStyle/>
          <a:p>
            <a:pPr algn="ctr" defTabSz="914583" fontAlgn="base">
              <a:spcBef>
                <a:spcPct val="0"/>
              </a:spcBef>
              <a:spcAft>
                <a:spcPct val="0"/>
              </a:spcAft>
              <a:buClr>
                <a:srgbClr val="CC9900"/>
              </a:buClr>
            </a:pPr>
            <a:r>
              <a:rPr lang="en-US" altLang="zh-CN" sz="1600" b="1" dirty="0" smtClean="0">
                <a:latin typeface="微软雅黑" panose="020B0503020204020204" pitchFamily="34" charset="-122"/>
                <a:ea typeface="微软雅黑" panose="020B0503020204020204" pitchFamily="34" charset="-122"/>
              </a:rPr>
              <a:t>CDM</a:t>
            </a:r>
            <a:endParaRPr lang="zh-CN" altLang="en-US" sz="1600" b="1" dirty="0" smtClean="0">
              <a:latin typeface="微软雅黑" panose="020B0503020204020204" pitchFamily="34" charset="-122"/>
              <a:ea typeface="微软雅黑" panose="020B0503020204020204" pitchFamily="34" charset="-122"/>
            </a:endParaRPr>
          </a:p>
        </p:txBody>
      </p:sp>
      <p:sp>
        <p:nvSpPr>
          <p:cNvPr id="8" name="矩形 7"/>
          <p:cNvSpPr/>
          <p:nvPr/>
        </p:nvSpPr>
        <p:spPr bwMode="auto">
          <a:xfrm>
            <a:off x="6099175" y="1088721"/>
            <a:ext cx="1152428" cy="396136"/>
          </a:xfrm>
          <a:prstGeom prst="rect">
            <a:avLst/>
          </a:prstGeom>
          <a:solidFill>
            <a:schemeClr val="bg2"/>
          </a:solidFill>
          <a:ln w="9525">
            <a:noFill/>
            <a:miter lim="800000"/>
            <a:headEnd/>
            <a:tailEnd/>
          </a:ln>
        </p:spPr>
        <p:txBody>
          <a:bodyPr lIns="91458" tIns="45729" rIns="91458" bIns="45729" anchor="ctr"/>
          <a:lstStyle/>
          <a:p>
            <a:pPr algn="ctr" eaLnBrk="0" fontAlgn="base" hangingPunct="0">
              <a:spcBef>
                <a:spcPct val="0"/>
              </a:spcBef>
              <a:spcAft>
                <a:spcPct val="0"/>
              </a:spcAft>
              <a:buClr>
                <a:srgbClr val="CC9900"/>
              </a:buClr>
            </a:pPr>
            <a:r>
              <a:rPr lang="en-US" altLang="zh-CN" sz="1400" dirty="0" smtClean="0">
                <a:solidFill>
                  <a:srgbClr val="3C3C3B"/>
                </a:solidFill>
                <a:latin typeface="微软雅黑" panose="020B0503020204020204" pitchFamily="34" charset="-122"/>
                <a:ea typeface="微软雅黑" panose="020B0503020204020204" pitchFamily="34" charset="-122"/>
              </a:rPr>
              <a:t>DWD</a:t>
            </a:r>
            <a:endParaRPr lang="zh-CN" altLang="en-US" sz="1400" dirty="0" smtClean="0">
              <a:solidFill>
                <a:srgbClr val="3C3C3B"/>
              </a:solidFill>
              <a:latin typeface="微软雅黑" panose="020B0503020204020204" pitchFamily="34" charset="-122"/>
              <a:ea typeface="微软雅黑" panose="020B0503020204020204" pitchFamily="34" charset="-122"/>
            </a:endParaRPr>
          </a:p>
        </p:txBody>
      </p:sp>
      <p:sp>
        <p:nvSpPr>
          <p:cNvPr id="9" name="矩形 8"/>
          <p:cNvSpPr/>
          <p:nvPr/>
        </p:nvSpPr>
        <p:spPr bwMode="auto">
          <a:xfrm>
            <a:off x="6099175" y="1633533"/>
            <a:ext cx="1152428" cy="396136"/>
          </a:xfrm>
          <a:prstGeom prst="rect">
            <a:avLst/>
          </a:prstGeom>
          <a:solidFill>
            <a:schemeClr val="bg2"/>
          </a:solidFill>
          <a:ln w="9525">
            <a:noFill/>
            <a:miter lim="800000"/>
            <a:headEnd/>
            <a:tailEnd/>
          </a:ln>
        </p:spPr>
        <p:txBody>
          <a:bodyPr lIns="91458" tIns="45729" rIns="91458" bIns="45729" anchor="ctr"/>
          <a:lstStyle/>
          <a:p>
            <a:pPr algn="ctr" eaLnBrk="0" fontAlgn="base" hangingPunct="0">
              <a:spcBef>
                <a:spcPct val="0"/>
              </a:spcBef>
              <a:spcAft>
                <a:spcPct val="0"/>
              </a:spcAft>
              <a:buClr>
                <a:srgbClr val="CC9900"/>
              </a:buClr>
            </a:pPr>
            <a:r>
              <a:rPr lang="en-US" altLang="zh-CN" sz="1400" dirty="0" smtClean="0">
                <a:solidFill>
                  <a:srgbClr val="3C3C3B"/>
                </a:solidFill>
                <a:latin typeface="微软雅黑" panose="020B0503020204020204" pitchFamily="34" charset="-122"/>
                <a:ea typeface="微软雅黑" panose="020B0503020204020204" pitchFamily="34" charset="-122"/>
              </a:rPr>
              <a:t>DWS</a:t>
            </a:r>
            <a:endParaRPr lang="zh-CN" altLang="en-US" sz="1400" dirty="0" smtClean="0">
              <a:solidFill>
                <a:srgbClr val="3C3C3B"/>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8621688" y="1323715"/>
            <a:ext cx="1296482" cy="396136"/>
          </a:xfrm>
          <a:prstGeom prst="rect">
            <a:avLst/>
          </a:prstGeom>
          <a:solidFill>
            <a:schemeClr val="bg2"/>
          </a:solidFill>
          <a:ln w="9525">
            <a:noFill/>
            <a:miter lim="800000"/>
            <a:headEnd/>
            <a:tailEnd/>
          </a:ln>
        </p:spPr>
        <p:txBody>
          <a:bodyPr lIns="91458" tIns="45729" rIns="91458" bIns="45729" anchor="ctr"/>
          <a:lstStyle/>
          <a:p>
            <a:pPr algn="ctr" eaLnBrk="0" fontAlgn="base" hangingPunct="0">
              <a:spcBef>
                <a:spcPct val="0"/>
              </a:spcBef>
              <a:spcAft>
                <a:spcPct val="0"/>
              </a:spcAft>
              <a:buClr>
                <a:srgbClr val="CC9900"/>
              </a:buClr>
            </a:pPr>
            <a:r>
              <a:rPr lang="en-US" altLang="zh-CN" sz="1400" dirty="0" smtClean="0">
                <a:solidFill>
                  <a:srgbClr val="3C3C3B"/>
                </a:solidFill>
                <a:latin typeface="微软雅黑" panose="020B0503020204020204" pitchFamily="34" charset="-122"/>
                <a:ea typeface="微软雅黑" panose="020B0503020204020204" pitchFamily="34" charset="-122"/>
              </a:rPr>
              <a:t>ADS</a:t>
            </a:r>
            <a:endParaRPr lang="zh-CN" altLang="en-US" sz="1400" dirty="0" smtClean="0">
              <a:solidFill>
                <a:srgbClr val="3C3C3B"/>
              </a:solidFill>
              <a:latin typeface="微软雅黑" panose="020B0503020204020204" pitchFamily="34" charset="-122"/>
              <a:ea typeface="微软雅黑" panose="020B0503020204020204" pitchFamily="34" charset="-122"/>
            </a:endParaRPr>
          </a:p>
        </p:txBody>
      </p:sp>
      <p:cxnSp>
        <p:nvCxnSpPr>
          <p:cNvPr id="11" name="直接箭头连接符 10"/>
          <p:cNvCxnSpPr>
            <a:stCxn id="8" idx="3"/>
            <a:endCxn id="10" idx="1"/>
          </p:cNvCxnSpPr>
          <p:nvPr/>
        </p:nvCxnSpPr>
        <p:spPr bwMode="auto">
          <a:xfrm>
            <a:off x="7251603" y="1286789"/>
            <a:ext cx="1370086" cy="234994"/>
          </a:xfrm>
          <a:prstGeom prst="straightConnector1">
            <a:avLst/>
          </a:prstGeom>
          <a:noFill/>
          <a:ln w="9525" cap="flat" cmpd="sng" algn="ctr">
            <a:solidFill>
              <a:srgbClr val="FF9900"/>
            </a:solidFill>
            <a:prstDash val="solid"/>
            <a:round/>
            <a:headEnd type="none" w="med" len="med"/>
            <a:tailEnd type="arrow"/>
          </a:ln>
          <a:effectLst/>
        </p:spPr>
      </p:cxnSp>
      <p:cxnSp>
        <p:nvCxnSpPr>
          <p:cNvPr id="12" name="直接箭头连接符 11"/>
          <p:cNvCxnSpPr>
            <a:stCxn id="8" idx="2"/>
            <a:endCxn id="9" idx="0"/>
          </p:cNvCxnSpPr>
          <p:nvPr/>
        </p:nvCxnSpPr>
        <p:spPr bwMode="auto">
          <a:xfrm>
            <a:off x="6675389" y="1484857"/>
            <a:ext cx="0" cy="148676"/>
          </a:xfrm>
          <a:prstGeom prst="straightConnector1">
            <a:avLst/>
          </a:prstGeom>
          <a:noFill/>
          <a:ln w="9525" cap="flat" cmpd="sng" algn="ctr">
            <a:solidFill>
              <a:srgbClr val="FF9900"/>
            </a:solidFill>
            <a:prstDash val="solid"/>
            <a:round/>
            <a:headEnd type="none" w="med" len="med"/>
            <a:tailEnd type="arrow"/>
          </a:ln>
          <a:effectLst/>
        </p:spPr>
      </p:cxnSp>
      <p:cxnSp>
        <p:nvCxnSpPr>
          <p:cNvPr id="13" name="直接箭头连接符 12"/>
          <p:cNvCxnSpPr>
            <a:stCxn id="6" idx="3"/>
            <a:endCxn id="8" idx="1"/>
          </p:cNvCxnSpPr>
          <p:nvPr/>
        </p:nvCxnSpPr>
        <p:spPr bwMode="auto">
          <a:xfrm flipV="1">
            <a:off x="4203047" y="1286789"/>
            <a:ext cx="1896128" cy="234995"/>
          </a:xfrm>
          <a:prstGeom prst="straightConnector1">
            <a:avLst/>
          </a:prstGeom>
          <a:noFill/>
          <a:ln w="9525" cap="flat" cmpd="sng" algn="ctr">
            <a:solidFill>
              <a:srgbClr val="FF9900"/>
            </a:solidFill>
            <a:prstDash val="solid"/>
            <a:round/>
            <a:headEnd type="none" w="med" len="med"/>
            <a:tailEnd type="arrow"/>
          </a:ln>
          <a:effectLst/>
        </p:spPr>
      </p:cxnSp>
      <p:sp>
        <p:nvSpPr>
          <p:cNvPr id="14" name="矩形 13"/>
          <p:cNvSpPr/>
          <p:nvPr/>
        </p:nvSpPr>
        <p:spPr>
          <a:xfrm>
            <a:off x="429010" y="5806522"/>
            <a:ext cx="1157931" cy="576330"/>
          </a:xfrm>
          <a:prstGeom prst="rect">
            <a:avLst/>
          </a:prstGeom>
          <a:solidFill>
            <a:srgbClr val="0070C0">
              <a:alpha val="60000"/>
            </a:srgbClr>
          </a:solidFill>
          <a:ln w="9525">
            <a:noFill/>
            <a:miter lim="800000"/>
            <a:headEnd/>
            <a:tailEnd/>
          </a:ln>
          <a:effectLst/>
        </p:spPr>
        <p:txBody>
          <a:bodyPr wrap="square" lIns="108900" tIns="108900" rIns="108900" bIns="108900" rtlCol="0" anchor="ctr">
            <a:prstTxWarp prst="textNoShape">
              <a:avLst/>
            </a:prstTxWarp>
            <a:noAutofit/>
          </a:bodyPr>
          <a:lstStyle/>
          <a:p>
            <a:pPr algn="ctr"/>
            <a:r>
              <a:rPr lang="en-US" altLang="zh-CN" sz="1600" kern="0" dirty="0" smtClean="0">
                <a:solidFill>
                  <a:prstClr val="white"/>
                </a:solidFill>
                <a:latin typeface="微软雅黑" pitchFamily="34" charset="-122"/>
                <a:ea typeface="微软雅黑" pitchFamily="34" charset="-122"/>
              </a:rPr>
              <a:t>ODS</a:t>
            </a:r>
            <a:endParaRPr lang="zh-CN" altLang="en-US" sz="1600" kern="0" dirty="0" smtClean="0">
              <a:solidFill>
                <a:prstClr val="white"/>
              </a:solidFill>
              <a:latin typeface="微软雅黑" pitchFamily="34" charset="-122"/>
              <a:ea typeface="微软雅黑" pitchFamily="34" charset="-122"/>
            </a:endParaRPr>
          </a:p>
        </p:txBody>
      </p:sp>
      <p:sp>
        <p:nvSpPr>
          <p:cNvPr id="15" name="矩形 14"/>
          <p:cNvSpPr/>
          <p:nvPr/>
        </p:nvSpPr>
        <p:spPr>
          <a:xfrm>
            <a:off x="409062" y="4691388"/>
            <a:ext cx="1157931" cy="576330"/>
          </a:xfrm>
          <a:prstGeom prst="rect">
            <a:avLst/>
          </a:prstGeom>
          <a:solidFill>
            <a:srgbClr val="0070C0">
              <a:alpha val="60000"/>
            </a:srgbClr>
          </a:solidFill>
          <a:ln w="9525">
            <a:noFill/>
            <a:miter lim="800000"/>
            <a:headEnd/>
            <a:tailEnd/>
          </a:ln>
          <a:effectLst/>
        </p:spPr>
        <p:txBody>
          <a:bodyPr wrap="square" lIns="108900" tIns="108900" rIns="108900" bIns="108900" rtlCol="0" anchor="ctr">
            <a:prstTxWarp prst="textNoShape">
              <a:avLst/>
            </a:prstTxWarp>
            <a:noAutofit/>
          </a:bodyPr>
          <a:lstStyle/>
          <a:p>
            <a:pPr algn="ctr"/>
            <a:r>
              <a:rPr lang="en-US" altLang="zh-CN" sz="1600" kern="0" dirty="0" smtClean="0">
                <a:solidFill>
                  <a:prstClr val="white"/>
                </a:solidFill>
                <a:latin typeface="微软雅黑" pitchFamily="34" charset="-122"/>
                <a:ea typeface="微软雅黑" pitchFamily="34" charset="-122"/>
              </a:rPr>
              <a:t>DWD</a:t>
            </a:r>
            <a:endParaRPr lang="zh-CN" altLang="en-US" sz="1600" kern="0" dirty="0" smtClean="0">
              <a:solidFill>
                <a:prstClr val="white"/>
              </a:solidFill>
              <a:latin typeface="微软雅黑" pitchFamily="34" charset="-122"/>
              <a:ea typeface="微软雅黑" pitchFamily="34" charset="-122"/>
            </a:endParaRPr>
          </a:p>
        </p:txBody>
      </p:sp>
      <p:sp>
        <p:nvSpPr>
          <p:cNvPr id="16" name="矩形 15"/>
          <p:cNvSpPr/>
          <p:nvPr/>
        </p:nvSpPr>
        <p:spPr>
          <a:xfrm>
            <a:off x="409062" y="3553618"/>
            <a:ext cx="1157931" cy="576330"/>
          </a:xfrm>
          <a:prstGeom prst="rect">
            <a:avLst/>
          </a:prstGeom>
          <a:solidFill>
            <a:srgbClr val="0070C0">
              <a:alpha val="60000"/>
            </a:srgbClr>
          </a:solidFill>
          <a:ln w="9525">
            <a:noFill/>
            <a:miter lim="800000"/>
            <a:headEnd/>
            <a:tailEnd/>
          </a:ln>
          <a:effectLst/>
        </p:spPr>
        <p:txBody>
          <a:bodyPr wrap="square" lIns="108900" tIns="108900" rIns="108900" bIns="108900" rtlCol="0" anchor="ctr">
            <a:prstTxWarp prst="textNoShape">
              <a:avLst/>
            </a:prstTxWarp>
            <a:noAutofit/>
          </a:bodyPr>
          <a:lstStyle/>
          <a:p>
            <a:pPr algn="ctr"/>
            <a:r>
              <a:rPr lang="en-US" altLang="zh-CN" sz="1600" kern="0" dirty="0" smtClean="0">
                <a:solidFill>
                  <a:prstClr val="white"/>
                </a:solidFill>
                <a:latin typeface="微软雅黑" pitchFamily="34" charset="-122"/>
                <a:ea typeface="微软雅黑" pitchFamily="34" charset="-122"/>
              </a:rPr>
              <a:t>DWS</a:t>
            </a:r>
            <a:endParaRPr lang="zh-CN" altLang="en-US" sz="1600" kern="0" dirty="0" smtClean="0">
              <a:solidFill>
                <a:prstClr val="white"/>
              </a:solidFill>
              <a:latin typeface="微软雅黑" pitchFamily="34" charset="-122"/>
              <a:ea typeface="微软雅黑" pitchFamily="34" charset="-122"/>
            </a:endParaRPr>
          </a:p>
        </p:txBody>
      </p:sp>
      <p:cxnSp>
        <p:nvCxnSpPr>
          <p:cNvPr id="17" name="直接连接符 16"/>
          <p:cNvCxnSpPr/>
          <p:nvPr/>
        </p:nvCxnSpPr>
        <p:spPr>
          <a:xfrm>
            <a:off x="409061" y="3283689"/>
            <a:ext cx="11398548" cy="7323"/>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09061" y="4293890"/>
            <a:ext cx="11128954"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9" name="TextBox 31"/>
          <p:cNvSpPr txBox="1"/>
          <p:nvPr/>
        </p:nvSpPr>
        <p:spPr>
          <a:xfrm>
            <a:off x="1683124" y="5732625"/>
            <a:ext cx="1978640" cy="460829"/>
          </a:xfrm>
          <a:prstGeom prst="rect">
            <a:avLst/>
          </a:prstGeom>
          <a:noFill/>
        </p:spPr>
        <p:txBody>
          <a:bodyPr wrap="square" lIns="108900" tIns="54450" rIns="108900" bIns="54450" rtlCol="0">
            <a:spAutoFit/>
          </a:bodyPr>
          <a:lstStyle/>
          <a:p>
            <a:pPr>
              <a:lnSpc>
                <a:spcPct val="95000"/>
              </a:lnSpc>
              <a:spcBef>
                <a:spcPts val="476"/>
              </a:spcBef>
            </a:pPr>
            <a:r>
              <a:rPr lang="zh-CN" altLang="zh-CN" sz="1200" dirty="0" smtClean="0"/>
              <a:t>临时数据区，收集缓存源系统加载进来的数据</a:t>
            </a:r>
            <a:endParaRPr lang="zh-CN" altLang="en-US" sz="1200" dirty="0" smtClean="0">
              <a:solidFill>
                <a:srgbClr val="231F20"/>
              </a:solidFill>
              <a:latin typeface="微软雅黑" pitchFamily="34" charset="-122"/>
              <a:ea typeface="微软雅黑" pitchFamily="34" charset="-122"/>
            </a:endParaRPr>
          </a:p>
        </p:txBody>
      </p:sp>
      <p:sp>
        <p:nvSpPr>
          <p:cNvPr id="20" name="TextBox 32"/>
          <p:cNvSpPr txBox="1"/>
          <p:nvPr/>
        </p:nvSpPr>
        <p:spPr>
          <a:xfrm>
            <a:off x="1704167" y="3451261"/>
            <a:ext cx="1978639" cy="460829"/>
          </a:xfrm>
          <a:prstGeom prst="rect">
            <a:avLst/>
          </a:prstGeom>
          <a:noFill/>
        </p:spPr>
        <p:txBody>
          <a:bodyPr wrap="square" lIns="108900" tIns="54450" rIns="108900" bIns="54450" rtlCol="0">
            <a:spAutoFit/>
          </a:bodyPr>
          <a:lstStyle/>
          <a:p>
            <a:pPr>
              <a:lnSpc>
                <a:spcPct val="95000"/>
              </a:lnSpc>
              <a:spcBef>
                <a:spcPts val="476"/>
              </a:spcBef>
            </a:pPr>
            <a:r>
              <a:rPr lang="zh-CN" altLang="en-US" sz="1200" dirty="0" smtClean="0"/>
              <a:t>存放满足</a:t>
            </a:r>
            <a:r>
              <a:rPr lang="zh-CN" altLang="zh-CN" sz="1200" dirty="0" smtClean="0"/>
              <a:t>公共</a:t>
            </a:r>
            <a:r>
              <a:rPr lang="zh-CN" altLang="en-US" sz="1200" dirty="0" smtClean="0"/>
              <a:t>需求</a:t>
            </a:r>
            <a:r>
              <a:rPr lang="zh-CN" altLang="zh-CN" sz="1200" dirty="0" smtClean="0"/>
              <a:t>的、汇总的信息</a:t>
            </a:r>
            <a:endParaRPr lang="zh-CN" altLang="en-US" sz="1200" dirty="0" smtClean="0">
              <a:solidFill>
                <a:srgbClr val="231F20"/>
              </a:solidFill>
              <a:latin typeface="微软雅黑" pitchFamily="34" charset="-122"/>
              <a:ea typeface="微软雅黑" pitchFamily="34" charset="-122"/>
            </a:endParaRPr>
          </a:p>
        </p:txBody>
      </p:sp>
      <p:sp>
        <p:nvSpPr>
          <p:cNvPr id="21" name="TextBox 33"/>
          <p:cNvSpPr txBox="1"/>
          <p:nvPr/>
        </p:nvSpPr>
        <p:spPr>
          <a:xfrm>
            <a:off x="1719061" y="4633642"/>
            <a:ext cx="1942702" cy="460829"/>
          </a:xfrm>
          <a:prstGeom prst="rect">
            <a:avLst/>
          </a:prstGeom>
          <a:noFill/>
        </p:spPr>
        <p:txBody>
          <a:bodyPr wrap="square" lIns="108900" tIns="54450" rIns="108900" bIns="54450" rtlCol="0">
            <a:spAutoFit/>
          </a:bodyPr>
          <a:lstStyle/>
          <a:p>
            <a:pPr>
              <a:lnSpc>
                <a:spcPct val="95000"/>
              </a:lnSpc>
              <a:spcBef>
                <a:spcPts val="476"/>
              </a:spcBef>
            </a:pPr>
            <a:r>
              <a:rPr lang="zh-CN" altLang="en-US" sz="1200" dirty="0" smtClean="0"/>
              <a:t>面向主题组织管理数据，保存最细粒度与历史数据。</a:t>
            </a:r>
            <a:endParaRPr lang="zh-CN" altLang="en-US" sz="1200" dirty="0" smtClean="0">
              <a:solidFill>
                <a:srgbClr val="231F20"/>
              </a:solidFill>
              <a:latin typeface="微软雅黑" pitchFamily="34" charset="-122"/>
              <a:ea typeface="微软雅黑" pitchFamily="34" charset="-122"/>
            </a:endParaRPr>
          </a:p>
        </p:txBody>
      </p:sp>
      <p:sp>
        <p:nvSpPr>
          <p:cNvPr id="22" name="TextBox 34"/>
          <p:cNvSpPr txBox="1"/>
          <p:nvPr/>
        </p:nvSpPr>
        <p:spPr>
          <a:xfrm>
            <a:off x="2139787" y="1989949"/>
            <a:ext cx="579106" cy="314686"/>
          </a:xfrm>
          <a:prstGeom prst="rect">
            <a:avLst/>
          </a:prstGeom>
          <a:noFill/>
        </p:spPr>
        <p:txBody>
          <a:bodyPr wrap="none" lIns="108900" tIns="54450" rIns="108900" bIns="54450" rtlCol="0">
            <a:spAutoFit/>
          </a:bodyPr>
          <a:lstStyle/>
          <a:p>
            <a:pPr>
              <a:lnSpc>
                <a:spcPct val="95000"/>
              </a:lnSpc>
              <a:spcBef>
                <a:spcPts val="476"/>
              </a:spcBef>
            </a:pPr>
            <a:r>
              <a:rPr lang="zh-CN" altLang="en-US" sz="1400" b="1" dirty="0" smtClean="0">
                <a:solidFill>
                  <a:srgbClr val="C00000"/>
                </a:solidFill>
                <a:latin typeface="微软雅黑" pitchFamily="34" charset="-122"/>
                <a:ea typeface="微软雅黑" pitchFamily="34" charset="-122"/>
              </a:rPr>
              <a:t>定义</a:t>
            </a:r>
          </a:p>
        </p:txBody>
      </p:sp>
      <p:sp>
        <p:nvSpPr>
          <p:cNvPr id="23" name="TextBox 35"/>
          <p:cNvSpPr txBox="1"/>
          <p:nvPr/>
        </p:nvSpPr>
        <p:spPr>
          <a:xfrm>
            <a:off x="5197240" y="2062120"/>
            <a:ext cx="579106" cy="314686"/>
          </a:xfrm>
          <a:prstGeom prst="rect">
            <a:avLst/>
          </a:prstGeom>
          <a:noFill/>
        </p:spPr>
        <p:txBody>
          <a:bodyPr wrap="none" lIns="108900" tIns="54450" rIns="108900" bIns="54450" rtlCol="0">
            <a:spAutoFit/>
          </a:bodyPr>
          <a:lstStyle/>
          <a:p>
            <a:pPr>
              <a:lnSpc>
                <a:spcPct val="95000"/>
              </a:lnSpc>
              <a:spcBef>
                <a:spcPts val="476"/>
              </a:spcBef>
            </a:pPr>
            <a:r>
              <a:rPr lang="zh-CN" altLang="en-US" sz="1400" b="1" dirty="0" smtClean="0">
                <a:solidFill>
                  <a:srgbClr val="C00000"/>
                </a:solidFill>
                <a:latin typeface="微软雅黑" pitchFamily="34" charset="-122"/>
                <a:ea typeface="微软雅黑" pitchFamily="34" charset="-122"/>
              </a:rPr>
              <a:t>原则</a:t>
            </a:r>
          </a:p>
        </p:txBody>
      </p:sp>
      <p:sp>
        <p:nvSpPr>
          <p:cNvPr id="24" name="TextBox 36"/>
          <p:cNvSpPr txBox="1"/>
          <p:nvPr/>
        </p:nvSpPr>
        <p:spPr>
          <a:xfrm>
            <a:off x="3661763" y="2450511"/>
            <a:ext cx="3722391" cy="663961"/>
          </a:xfrm>
          <a:prstGeom prst="rect">
            <a:avLst/>
          </a:prstGeom>
          <a:noFill/>
        </p:spPr>
        <p:txBody>
          <a:bodyPr wrap="square" lIns="108900" tIns="54450" rIns="108900" bIns="54450" rtlCol="0">
            <a:spAutoFit/>
          </a:bodyPr>
          <a:lstStyle/>
          <a:p>
            <a:pPr marL="285807" indent="-285807">
              <a:buFont typeface="Wingdings" panose="05000000000000000000" pitchFamily="2" charset="2"/>
              <a:buChar char="ü"/>
            </a:pPr>
            <a:r>
              <a:rPr lang="zh-CN" altLang="en-US" sz="1200" dirty="0" smtClean="0"/>
              <a:t>统一</a:t>
            </a:r>
            <a:r>
              <a:rPr lang="zh-CN" altLang="en-US" sz="1200" dirty="0" smtClean="0"/>
              <a:t>需求管理，避免重复开发。</a:t>
            </a:r>
          </a:p>
          <a:p>
            <a:pPr marL="285807" indent="-285807">
              <a:buFont typeface="Wingdings" panose="05000000000000000000" pitchFamily="2" charset="2"/>
              <a:buChar char="ü"/>
            </a:pPr>
            <a:r>
              <a:rPr lang="zh-CN" altLang="en-US" sz="1200" dirty="0" smtClean="0"/>
              <a:t>总体指导。应用的开发应遵循相应的规范。</a:t>
            </a:r>
            <a:endParaRPr lang="en-US" altLang="zh-CN" sz="1200" dirty="0" smtClean="0"/>
          </a:p>
          <a:p>
            <a:pPr marL="285807" indent="-285807">
              <a:buFont typeface="Wingdings" panose="05000000000000000000" pitchFamily="2" charset="2"/>
              <a:buChar char="ü"/>
            </a:pPr>
            <a:r>
              <a:rPr lang="zh-CN" altLang="zh-CN" sz="1200" dirty="0" smtClean="0"/>
              <a:t>把临时需求与稳定的需求区分开</a:t>
            </a:r>
            <a:r>
              <a:rPr lang="zh-CN" altLang="en-US" sz="1200" dirty="0" smtClean="0"/>
              <a:t>。</a:t>
            </a:r>
            <a:endParaRPr lang="zh-CN" altLang="zh-CN" sz="1200" dirty="0" smtClean="0"/>
          </a:p>
        </p:txBody>
      </p:sp>
      <p:sp>
        <p:nvSpPr>
          <p:cNvPr id="25" name="TextBox 37"/>
          <p:cNvSpPr txBox="1"/>
          <p:nvPr/>
        </p:nvSpPr>
        <p:spPr>
          <a:xfrm>
            <a:off x="3661140" y="3293339"/>
            <a:ext cx="3264050" cy="848627"/>
          </a:xfrm>
          <a:prstGeom prst="rect">
            <a:avLst/>
          </a:prstGeom>
          <a:noFill/>
        </p:spPr>
        <p:txBody>
          <a:bodyPr wrap="square" lIns="108900" tIns="54450" rIns="108900" bIns="54450" rtlCol="0">
            <a:spAutoFit/>
          </a:bodyPr>
          <a:lstStyle/>
          <a:p>
            <a:pPr marL="285807" indent="-285807">
              <a:buFont typeface="Wingdings" panose="05000000000000000000" pitchFamily="2" charset="2"/>
              <a:buChar char="ü"/>
            </a:pPr>
            <a:r>
              <a:rPr lang="zh-CN" altLang="zh-CN" sz="1200" dirty="0"/>
              <a:t>有稳定的业务识别</a:t>
            </a:r>
            <a:r>
              <a:rPr lang="zh-CN" altLang="zh-CN" sz="1200" dirty="0" smtClean="0"/>
              <a:t>规则</a:t>
            </a:r>
            <a:r>
              <a:rPr lang="zh-CN" altLang="en-US" sz="1200" dirty="0" smtClean="0"/>
              <a:t>。</a:t>
            </a:r>
            <a:endParaRPr lang="zh-CN" altLang="zh-CN" sz="1200" dirty="0"/>
          </a:p>
          <a:p>
            <a:pPr marL="285807" indent="-285807">
              <a:buFont typeface="Wingdings" panose="05000000000000000000" pitchFamily="2" charset="2"/>
              <a:buChar char="ü"/>
            </a:pPr>
            <a:r>
              <a:rPr lang="zh-CN" altLang="zh-CN" sz="1200" dirty="0"/>
              <a:t>数据定义和业务定义没有</a:t>
            </a:r>
            <a:r>
              <a:rPr lang="zh-CN" altLang="zh-CN" sz="1200" dirty="0" smtClean="0"/>
              <a:t>二义性</a:t>
            </a:r>
            <a:r>
              <a:rPr lang="zh-CN" altLang="en-US" sz="1200" dirty="0" smtClean="0"/>
              <a:t>。</a:t>
            </a:r>
            <a:endParaRPr lang="zh-CN" altLang="zh-CN" sz="1200" dirty="0"/>
          </a:p>
          <a:p>
            <a:pPr marL="285807" indent="-285807">
              <a:buFont typeface="Wingdings" panose="05000000000000000000" pitchFamily="2" charset="2"/>
              <a:buChar char="ü"/>
            </a:pPr>
            <a:r>
              <a:rPr lang="zh-CN" altLang="zh-CN" sz="1200" dirty="0"/>
              <a:t>非个性化</a:t>
            </a:r>
            <a:r>
              <a:rPr lang="zh-CN" altLang="zh-CN" sz="1200" dirty="0" smtClean="0"/>
              <a:t>需求</a:t>
            </a:r>
            <a:r>
              <a:rPr lang="zh-CN" altLang="en-US" sz="1200" dirty="0" smtClean="0"/>
              <a:t>。</a:t>
            </a:r>
            <a:endParaRPr lang="zh-CN" altLang="zh-CN" sz="1200" dirty="0"/>
          </a:p>
          <a:p>
            <a:pPr marL="285807" indent="-285807">
              <a:buFont typeface="Wingdings" panose="05000000000000000000" pitchFamily="2" charset="2"/>
              <a:buChar char="ü"/>
            </a:pPr>
            <a:r>
              <a:rPr lang="zh-CN" altLang="zh-CN" sz="1200" dirty="0"/>
              <a:t>必须是明细粒度的</a:t>
            </a:r>
            <a:r>
              <a:rPr lang="zh-CN" altLang="zh-CN" sz="1200" dirty="0" smtClean="0"/>
              <a:t>数据。</a:t>
            </a:r>
            <a:endParaRPr lang="zh-CN" altLang="zh-CN" sz="1200" dirty="0"/>
          </a:p>
        </p:txBody>
      </p:sp>
      <p:sp>
        <p:nvSpPr>
          <p:cNvPr id="26" name="TextBox 38"/>
          <p:cNvSpPr txBox="1"/>
          <p:nvPr/>
        </p:nvSpPr>
        <p:spPr>
          <a:xfrm>
            <a:off x="3648774" y="4461736"/>
            <a:ext cx="3481121" cy="848627"/>
          </a:xfrm>
          <a:prstGeom prst="rect">
            <a:avLst/>
          </a:prstGeom>
          <a:noFill/>
        </p:spPr>
        <p:txBody>
          <a:bodyPr wrap="square" lIns="108900" tIns="54450" rIns="108900" bIns="54450" rtlCol="0">
            <a:spAutoFit/>
          </a:bodyPr>
          <a:lstStyle>
            <a:defPPr>
              <a:defRPr lang="zh-CN"/>
            </a:defPPr>
            <a:lvl1pPr marL="285750" lvl="0" indent="-285750">
              <a:buFont typeface="Wingdings" panose="05000000000000000000" pitchFamily="2" charset="2"/>
              <a:buChar char="ü"/>
              <a:defRPr sz="1400"/>
            </a:lvl1pPr>
          </a:lstStyle>
          <a:p>
            <a:r>
              <a:rPr lang="zh-CN" altLang="en-US" sz="1200" dirty="0" smtClean="0"/>
              <a:t>不</a:t>
            </a:r>
            <a:r>
              <a:rPr lang="zh-CN" altLang="en-US" sz="1200" dirty="0"/>
              <a:t>针对特定的应用需求设计。</a:t>
            </a:r>
          </a:p>
          <a:p>
            <a:r>
              <a:rPr lang="zh-CN" altLang="en-US" sz="1200" dirty="0"/>
              <a:t>保存企业唯一准确数据版本。</a:t>
            </a:r>
          </a:p>
          <a:p>
            <a:r>
              <a:rPr lang="zh-CN" altLang="en-US" sz="1200" dirty="0"/>
              <a:t>记录数据的变化历史。</a:t>
            </a:r>
          </a:p>
          <a:p>
            <a:r>
              <a:rPr lang="zh-CN" altLang="en-US" sz="1200" dirty="0"/>
              <a:t>数据稳定</a:t>
            </a:r>
            <a:r>
              <a:rPr lang="zh-CN" altLang="en-US" sz="1200" dirty="0" smtClean="0"/>
              <a:t>。</a:t>
            </a:r>
            <a:endParaRPr lang="zh-CN" altLang="en-US" sz="1200" dirty="0"/>
          </a:p>
        </p:txBody>
      </p:sp>
      <p:sp>
        <p:nvSpPr>
          <p:cNvPr id="27" name="矩形 26"/>
          <p:cNvSpPr/>
          <p:nvPr/>
        </p:nvSpPr>
        <p:spPr>
          <a:xfrm>
            <a:off x="409062" y="2576650"/>
            <a:ext cx="1157931" cy="576330"/>
          </a:xfrm>
          <a:prstGeom prst="rect">
            <a:avLst/>
          </a:prstGeom>
          <a:solidFill>
            <a:srgbClr val="0070C0">
              <a:alpha val="60000"/>
            </a:srgbClr>
          </a:solidFill>
          <a:ln w="9525">
            <a:noFill/>
            <a:miter lim="800000"/>
            <a:headEnd/>
            <a:tailEnd/>
          </a:ln>
          <a:effectLst/>
        </p:spPr>
        <p:txBody>
          <a:bodyPr wrap="square" lIns="108900" tIns="108900" rIns="108900" bIns="108900" rtlCol="0" anchor="ctr">
            <a:prstTxWarp prst="textNoShape">
              <a:avLst/>
            </a:prstTxWarp>
            <a:noAutofit/>
          </a:bodyPr>
          <a:lstStyle/>
          <a:p>
            <a:pPr algn="ctr"/>
            <a:r>
              <a:rPr lang="en-US" altLang="zh-CN" sz="1600" kern="0" dirty="0" smtClean="0">
                <a:solidFill>
                  <a:prstClr val="white"/>
                </a:solidFill>
                <a:latin typeface="微软雅黑" pitchFamily="34" charset="-122"/>
                <a:ea typeface="微软雅黑" pitchFamily="34" charset="-122"/>
              </a:rPr>
              <a:t>ADS</a:t>
            </a:r>
            <a:endParaRPr lang="zh-CN" altLang="en-US" sz="1600" kern="0" dirty="0" smtClean="0">
              <a:solidFill>
                <a:prstClr val="white"/>
              </a:solidFill>
              <a:latin typeface="微软雅黑" pitchFamily="34" charset="-122"/>
              <a:ea typeface="微软雅黑" pitchFamily="34" charset="-122"/>
            </a:endParaRPr>
          </a:p>
        </p:txBody>
      </p:sp>
      <p:sp>
        <p:nvSpPr>
          <p:cNvPr id="29" name="TextBox 41"/>
          <p:cNvSpPr txBox="1"/>
          <p:nvPr/>
        </p:nvSpPr>
        <p:spPr>
          <a:xfrm>
            <a:off x="1683124" y="2628360"/>
            <a:ext cx="2279578" cy="285396"/>
          </a:xfrm>
          <a:prstGeom prst="rect">
            <a:avLst/>
          </a:prstGeom>
          <a:noFill/>
        </p:spPr>
        <p:txBody>
          <a:bodyPr wrap="square" lIns="108900" tIns="54450" rIns="108900" bIns="54450" rtlCol="0">
            <a:spAutoFit/>
          </a:bodyPr>
          <a:lstStyle/>
          <a:p>
            <a:pPr>
              <a:lnSpc>
                <a:spcPct val="95000"/>
              </a:lnSpc>
              <a:spcBef>
                <a:spcPts val="476"/>
              </a:spcBef>
            </a:pPr>
            <a:r>
              <a:rPr lang="zh-CN" altLang="zh-CN" sz="1200" dirty="0" smtClean="0"/>
              <a:t>对外</a:t>
            </a:r>
            <a:r>
              <a:rPr lang="zh-CN" altLang="en-US" sz="1200" dirty="0" smtClean="0"/>
              <a:t>提供数据</a:t>
            </a:r>
            <a:r>
              <a:rPr lang="zh-CN" altLang="zh-CN" sz="1200" dirty="0" smtClean="0"/>
              <a:t>服务</a:t>
            </a:r>
            <a:endParaRPr lang="zh-CN" altLang="en-US" sz="1200" dirty="0" smtClean="0">
              <a:solidFill>
                <a:srgbClr val="231F20"/>
              </a:solidFill>
              <a:latin typeface="微软雅黑" pitchFamily="34" charset="-122"/>
              <a:ea typeface="微软雅黑" pitchFamily="34" charset="-122"/>
            </a:endParaRPr>
          </a:p>
        </p:txBody>
      </p:sp>
      <p:sp>
        <p:nvSpPr>
          <p:cNvPr id="30" name="TextBox 42"/>
          <p:cNvSpPr txBox="1"/>
          <p:nvPr/>
        </p:nvSpPr>
        <p:spPr>
          <a:xfrm>
            <a:off x="3661762" y="5578253"/>
            <a:ext cx="3492909" cy="1033293"/>
          </a:xfrm>
          <a:prstGeom prst="rect">
            <a:avLst/>
          </a:prstGeom>
          <a:solidFill>
            <a:schemeClr val="bg1"/>
          </a:solidFill>
        </p:spPr>
        <p:txBody>
          <a:bodyPr wrap="square" lIns="108900" tIns="54450" rIns="108900" bIns="54450" rtlCol="0">
            <a:spAutoFit/>
          </a:bodyPr>
          <a:lstStyle>
            <a:defPPr>
              <a:defRPr lang="zh-CN"/>
            </a:defPPr>
            <a:lvl1pPr marL="285750" lvl="0" indent="-285750">
              <a:buFont typeface="Wingdings" panose="05000000000000000000" pitchFamily="2" charset="2"/>
              <a:buChar char="ü"/>
              <a:defRPr sz="1400"/>
            </a:lvl1pPr>
          </a:lstStyle>
          <a:p>
            <a:r>
              <a:rPr lang="zh-CN" altLang="en-US" sz="1200" dirty="0" smtClean="0"/>
              <a:t>数据结构不应改变，不应转换，以便审计；</a:t>
            </a:r>
          </a:p>
          <a:p>
            <a:r>
              <a:rPr lang="zh-CN" altLang="en-US" sz="1200" dirty="0" smtClean="0"/>
              <a:t>当需要源表</a:t>
            </a:r>
            <a:r>
              <a:rPr lang="en-US" altLang="zh-CN" sz="1200" dirty="0" smtClean="0"/>
              <a:t>/</a:t>
            </a:r>
            <a:r>
              <a:rPr lang="zh-CN" altLang="en-US" sz="1200" dirty="0" smtClean="0"/>
              <a:t>文件的一个或多个字段时，抽取加载该表全部字段；</a:t>
            </a:r>
          </a:p>
          <a:p>
            <a:r>
              <a:rPr lang="zh-CN" altLang="en-US" sz="1200" dirty="0" smtClean="0"/>
              <a:t>避免</a:t>
            </a:r>
            <a:r>
              <a:rPr lang="zh-CN" altLang="en-US" sz="1200" dirty="0"/>
              <a:t>在</a:t>
            </a:r>
            <a:r>
              <a:rPr lang="en-US" altLang="zh-CN" sz="1200" dirty="0"/>
              <a:t>ETL</a:t>
            </a:r>
            <a:r>
              <a:rPr lang="zh-CN" altLang="en-US" sz="1200" dirty="0"/>
              <a:t>过程中直接修改加载的数</a:t>
            </a:r>
            <a:r>
              <a:rPr lang="zh-CN" altLang="en-US" sz="1200" dirty="0" smtClean="0"/>
              <a:t>据；</a:t>
            </a:r>
            <a:endParaRPr lang="zh-CN" altLang="en-US" sz="1200" dirty="0"/>
          </a:p>
          <a:p>
            <a:r>
              <a:rPr lang="en-US" altLang="zh-CN" sz="1200" dirty="0"/>
              <a:t>ODS</a:t>
            </a:r>
            <a:r>
              <a:rPr lang="zh-CN" altLang="en-US" sz="1200" dirty="0"/>
              <a:t>的数据装载同步源系统变</a:t>
            </a:r>
            <a:r>
              <a:rPr lang="zh-CN" altLang="en-US" sz="1200" dirty="0" smtClean="0"/>
              <a:t>更；</a:t>
            </a:r>
            <a:endParaRPr lang="en-US" altLang="zh-CN" sz="1200" dirty="0"/>
          </a:p>
        </p:txBody>
      </p:sp>
      <p:sp>
        <p:nvSpPr>
          <p:cNvPr id="33" name="TextBox 45"/>
          <p:cNvSpPr txBox="1"/>
          <p:nvPr/>
        </p:nvSpPr>
        <p:spPr>
          <a:xfrm>
            <a:off x="8254693" y="2018090"/>
            <a:ext cx="1015236" cy="314686"/>
          </a:xfrm>
          <a:prstGeom prst="rect">
            <a:avLst/>
          </a:prstGeom>
          <a:noFill/>
        </p:spPr>
        <p:txBody>
          <a:bodyPr wrap="none" lIns="108900" tIns="54450" rIns="108900" bIns="54450" rtlCol="0">
            <a:spAutoFit/>
          </a:bodyPr>
          <a:lstStyle>
            <a:defPPr>
              <a:defRPr lang="zh-CN"/>
            </a:defPPr>
            <a:lvl1pPr>
              <a:lnSpc>
                <a:spcPct val="95000"/>
              </a:lnSpc>
              <a:spcBef>
                <a:spcPts val="476"/>
              </a:spcBef>
              <a:defRPr sz="1400">
                <a:solidFill>
                  <a:srgbClr val="FF0000"/>
                </a:solidFill>
                <a:latin typeface="微软雅黑" pitchFamily="34" charset="-122"/>
                <a:ea typeface="微软雅黑" pitchFamily="34" charset="-122"/>
              </a:defRPr>
            </a:lvl1pPr>
          </a:lstStyle>
          <a:p>
            <a:r>
              <a:rPr lang="zh-CN" altLang="en-US" b="1" dirty="0" smtClean="0">
                <a:solidFill>
                  <a:srgbClr val="C00000"/>
                </a:solidFill>
              </a:rPr>
              <a:t>功能</a:t>
            </a:r>
            <a:r>
              <a:rPr lang="en-US" altLang="zh-CN" b="1" dirty="0" smtClean="0">
                <a:solidFill>
                  <a:srgbClr val="C00000"/>
                </a:solidFill>
              </a:rPr>
              <a:t>/</a:t>
            </a:r>
            <a:r>
              <a:rPr lang="zh-CN" altLang="en-US" b="1" dirty="0" smtClean="0">
                <a:solidFill>
                  <a:srgbClr val="C00000"/>
                </a:solidFill>
              </a:rPr>
              <a:t>目标</a:t>
            </a:r>
            <a:endParaRPr lang="zh-CN" altLang="en-US" b="1" dirty="0">
              <a:solidFill>
                <a:srgbClr val="C00000"/>
              </a:solidFill>
            </a:endParaRPr>
          </a:p>
        </p:txBody>
      </p:sp>
      <p:sp>
        <p:nvSpPr>
          <p:cNvPr id="34" name="TextBox 46"/>
          <p:cNvSpPr txBox="1"/>
          <p:nvPr/>
        </p:nvSpPr>
        <p:spPr>
          <a:xfrm>
            <a:off x="10907374" y="5919389"/>
            <a:ext cx="1021031" cy="314686"/>
          </a:xfrm>
          <a:prstGeom prst="rect">
            <a:avLst/>
          </a:prstGeom>
          <a:noFill/>
        </p:spPr>
        <p:txBody>
          <a:bodyPr wrap="square" lIns="108900" tIns="54450" rIns="108900" bIns="54450" rtlCol="0">
            <a:spAutoFit/>
          </a:bodyPr>
          <a:lstStyle/>
          <a:p>
            <a:pPr>
              <a:lnSpc>
                <a:spcPct val="95000"/>
              </a:lnSpc>
              <a:spcBef>
                <a:spcPts val="476"/>
              </a:spcBef>
            </a:pPr>
            <a:r>
              <a:rPr lang="zh-CN" altLang="en-US" sz="1400" dirty="0">
                <a:solidFill>
                  <a:srgbClr val="231F20"/>
                </a:solidFill>
                <a:latin typeface="微软雅黑" pitchFamily="34" charset="-122"/>
                <a:ea typeface="微软雅黑" pitchFamily="34" charset="-122"/>
              </a:rPr>
              <a:t>业务</a:t>
            </a:r>
            <a:r>
              <a:rPr lang="zh-CN" altLang="en-US" sz="1400" dirty="0" smtClean="0">
                <a:solidFill>
                  <a:srgbClr val="231F20"/>
                </a:solidFill>
                <a:latin typeface="微软雅黑" pitchFamily="34" charset="-122"/>
                <a:ea typeface="微软雅黑" pitchFamily="34" charset="-122"/>
              </a:rPr>
              <a:t>系统</a:t>
            </a:r>
          </a:p>
        </p:txBody>
      </p:sp>
      <p:sp>
        <p:nvSpPr>
          <p:cNvPr id="35" name="TextBox 47"/>
          <p:cNvSpPr txBox="1"/>
          <p:nvPr/>
        </p:nvSpPr>
        <p:spPr>
          <a:xfrm>
            <a:off x="10888528" y="4519812"/>
            <a:ext cx="1228553" cy="852393"/>
          </a:xfrm>
          <a:prstGeom prst="rect">
            <a:avLst/>
          </a:prstGeom>
          <a:noFill/>
        </p:spPr>
        <p:txBody>
          <a:bodyPr wrap="square" lIns="108900" tIns="54450" rIns="108900" bIns="54450" rtlCol="0">
            <a:spAutoFit/>
          </a:bodyPr>
          <a:lstStyle/>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主题域</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实体</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关系</a:t>
            </a:r>
          </a:p>
        </p:txBody>
      </p:sp>
      <p:sp>
        <p:nvSpPr>
          <p:cNvPr id="36" name="TextBox 48"/>
          <p:cNvSpPr txBox="1"/>
          <p:nvPr/>
        </p:nvSpPr>
        <p:spPr>
          <a:xfrm>
            <a:off x="10888529" y="3357786"/>
            <a:ext cx="1298972" cy="852218"/>
          </a:xfrm>
          <a:prstGeom prst="rect">
            <a:avLst/>
          </a:prstGeom>
          <a:noFill/>
        </p:spPr>
        <p:txBody>
          <a:bodyPr wrap="square" lIns="108900" tIns="54450" rIns="108900" bIns="54450" rtlCol="0">
            <a:spAutoFit/>
          </a:bodyPr>
          <a:lstStyle/>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分析对象</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业务流程</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维度、度量</a:t>
            </a:r>
            <a:endParaRPr lang="zh-CN" altLang="en-US" sz="1400" dirty="0" smtClean="0">
              <a:solidFill>
                <a:srgbClr val="231F20"/>
              </a:solidFill>
              <a:latin typeface="微软雅黑" pitchFamily="34" charset="-122"/>
              <a:ea typeface="微软雅黑" pitchFamily="34" charset="-122"/>
            </a:endParaRPr>
          </a:p>
        </p:txBody>
      </p:sp>
      <p:sp>
        <p:nvSpPr>
          <p:cNvPr id="37" name="TextBox 49"/>
          <p:cNvSpPr txBox="1"/>
          <p:nvPr/>
        </p:nvSpPr>
        <p:spPr>
          <a:xfrm>
            <a:off x="7269003" y="2396779"/>
            <a:ext cx="3448242" cy="848801"/>
          </a:xfrm>
          <a:prstGeom prst="rect">
            <a:avLst/>
          </a:prstGeom>
          <a:noFill/>
        </p:spPr>
        <p:txBody>
          <a:bodyPr wrap="square" lIns="108900" tIns="54450" rIns="108900" bIns="54450" rtlCol="0">
            <a:spAutoFit/>
          </a:bodyPr>
          <a:lstStyle>
            <a:defPPr>
              <a:defRPr lang="zh-CN"/>
            </a:defPPr>
            <a:lvl1pPr marL="285750" lvl="0" indent="-285750">
              <a:buFont typeface="Wingdings" panose="05000000000000000000" pitchFamily="2" charset="2"/>
              <a:buChar char="ü"/>
              <a:defRPr sz="1200"/>
            </a:lvl1pPr>
          </a:lstStyle>
          <a:p>
            <a:r>
              <a:rPr lang="zh-CN" altLang="zh-CN" dirty="0"/>
              <a:t>面向业务</a:t>
            </a:r>
            <a:r>
              <a:rPr lang="zh-CN" altLang="zh-CN" dirty="0" smtClean="0"/>
              <a:t>需求</a:t>
            </a:r>
            <a:r>
              <a:rPr lang="zh-CN" altLang="en-US" dirty="0" smtClean="0"/>
              <a:t>，从</a:t>
            </a:r>
            <a:r>
              <a:rPr lang="en-US" altLang="zh-CN" dirty="0" smtClean="0"/>
              <a:t>DWD</a:t>
            </a:r>
            <a:r>
              <a:rPr lang="zh-CN" altLang="en-US" dirty="0" smtClean="0"/>
              <a:t>与</a:t>
            </a:r>
            <a:r>
              <a:rPr lang="en-US" altLang="zh-CN" dirty="0" smtClean="0"/>
              <a:t>DWS</a:t>
            </a:r>
            <a:r>
              <a:rPr lang="zh-CN" altLang="en-US" dirty="0" smtClean="0"/>
              <a:t>组织加工数据。</a:t>
            </a:r>
            <a:endParaRPr lang="zh-CN" altLang="zh-CN" dirty="0"/>
          </a:p>
          <a:p>
            <a:r>
              <a:rPr lang="zh-CN" altLang="en-US" dirty="0"/>
              <a:t>提供业务友好性。不同业务需求，使用不同业务</a:t>
            </a:r>
            <a:r>
              <a:rPr lang="zh-CN" altLang="en-US" dirty="0" smtClean="0"/>
              <a:t>语义。</a:t>
            </a:r>
            <a:endParaRPr lang="zh-CN" altLang="en-US" dirty="0"/>
          </a:p>
          <a:p>
            <a:r>
              <a:rPr lang="zh-CN" altLang="en-US" dirty="0"/>
              <a:t>提供工具友好性。数据组织与存放重视性能</a:t>
            </a:r>
            <a:r>
              <a:rPr lang="zh-CN" altLang="en-US" dirty="0" smtClean="0"/>
              <a:t>。</a:t>
            </a:r>
            <a:endParaRPr lang="en-US" altLang="zh-CN" dirty="0" smtClean="0"/>
          </a:p>
        </p:txBody>
      </p:sp>
      <p:cxnSp>
        <p:nvCxnSpPr>
          <p:cNvPr id="39" name="直接箭头连接符 38"/>
          <p:cNvCxnSpPr>
            <a:stCxn id="9" idx="3"/>
            <a:endCxn id="10" idx="1"/>
          </p:cNvCxnSpPr>
          <p:nvPr/>
        </p:nvCxnSpPr>
        <p:spPr bwMode="auto">
          <a:xfrm flipV="1">
            <a:off x="7251603" y="1521783"/>
            <a:ext cx="1370086" cy="309818"/>
          </a:xfrm>
          <a:prstGeom prst="straightConnector1">
            <a:avLst/>
          </a:prstGeom>
          <a:noFill/>
          <a:ln w="9525" cap="flat" cmpd="sng" algn="ctr">
            <a:solidFill>
              <a:srgbClr val="FF9900"/>
            </a:solidFill>
            <a:prstDash val="solid"/>
            <a:round/>
            <a:headEnd type="none" w="med" len="med"/>
            <a:tailEnd type="arrow"/>
          </a:ln>
          <a:effectLst/>
        </p:spPr>
      </p:cxnSp>
      <p:cxnSp>
        <p:nvCxnSpPr>
          <p:cNvPr id="40" name="直接箭头连接符 39"/>
          <p:cNvCxnSpPr>
            <a:stCxn id="6" idx="3"/>
            <a:endCxn id="9" idx="1"/>
          </p:cNvCxnSpPr>
          <p:nvPr/>
        </p:nvCxnSpPr>
        <p:spPr bwMode="auto">
          <a:xfrm>
            <a:off x="4203047" y="1521784"/>
            <a:ext cx="1896128" cy="309817"/>
          </a:xfrm>
          <a:prstGeom prst="straightConnector1">
            <a:avLst/>
          </a:prstGeom>
          <a:noFill/>
          <a:ln w="9525" cap="flat" cmpd="sng" algn="ctr">
            <a:solidFill>
              <a:srgbClr val="FF9900"/>
            </a:solidFill>
            <a:prstDash val="solid"/>
            <a:round/>
            <a:headEnd type="none" w="med" len="med"/>
            <a:tailEnd type="arrow"/>
          </a:ln>
          <a:effectLst/>
        </p:spPr>
      </p:cxnSp>
      <p:sp>
        <p:nvSpPr>
          <p:cNvPr id="41" name="矩形 40"/>
          <p:cNvSpPr/>
          <p:nvPr/>
        </p:nvSpPr>
        <p:spPr>
          <a:xfrm>
            <a:off x="7269004" y="3411127"/>
            <a:ext cx="3243330" cy="663961"/>
          </a:xfrm>
          <a:prstGeom prst="rect">
            <a:avLst/>
          </a:prstGeom>
          <a:noFill/>
        </p:spPr>
        <p:txBody>
          <a:bodyPr wrap="square" lIns="108900" tIns="54450" rIns="108900" bIns="54450" rtlCol="0">
            <a:spAutoFit/>
          </a:bodyPr>
          <a:lstStyle/>
          <a:p>
            <a:pPr marL="285807" indent="-285807">
              <a:buFont typeface="Wingdings" panose="05000000000000000000" pitchFamily="2" charset="2"/>
              <a:buChar char="ü"/>
            </a:pPr>
            <a:r>
              <a:rPr lang="zh-CN" altLang="en-US" sz="1200" dirty="0"/>
              <a:t>提取业务规则一致的公共</a:t>
            </a:r>
            <a:r>
              <a:rPr lang="zh-CN" altLang="en-US" sz="1200" dirty="0" smtClean="0"/>
              <a:t>需求，避免输出</a:t>
            </a:r>
            <a:r>
              <a:rPr lang="zh-CN" altLang="zh-CN" sz="1200" dirty="0"/>
              <a:t>结果</a:t>
            </a:r>
            <a:r>
              <a:rPr lang="zh-CN" altLang="en-US" sz="1200" dirty="0" smtClean="0"/>
              <a:t>不一致。</a:t>
            </a:r>
            <a:endParaRPr lang="zh-CN" altLang="en-US" sz="1200" dirty="0"/>
          </a:p>
          <a:p>
            <a:pPr marL="285807" indent="-285807">
              <a:buFont typeface="Wingdings" panose="05000000000000000000" pitchFamily="2" charset="2"/>
              <a:buChar char="ü"/>
            </a:pPr>
            <a:r>
              <a:rPr lang="zh-CN" altLang="en-US" sz="1200" dirty="0"/>
              <a:t>避免重复加工、存储。</a:t>
            </a:r>
          </a:p>
        </p:txBody>
      </p:sp>
      <p:sp>
        <p:nvSpPr>
          <p:cNvPr id="42" name="矩形 41"/>
          <p:cNvSpPr/>
          <p:nvPr/>
        </p:nvSpPr>
        <p:spPr>
          <a:xfrm>
            <a:off x="7269004" y="4505562"/>
            <a:ext cx="2732526" cy="479295"/>
          </a:xfrm>
          <a:prstGeom prst="rect">
            <a:avLst/>
          </a:prstGeom>
          <a:noFill/>
        </p:spPr>
        <p:txBody>
          <a:bodyPr wrap="square" lIns="108900" tIns="54450" rIns="108900" bIns="54450" rtlCol="0">
            <a:spAutoFit/>
          </a:bodyPr>
          <a:lstStyle/>
          <a:p>
            <a:pPr marL="285807" indent="-285807">
              <a:buFont typeface="Wingdings" panose="05000000000000000000" pitchFamily="2" charset="2"/>
              <a:buChar char="ü"/>
            </a:pPr>
            <a:r>
              <a:rPr lang="zh-CN" altLang="en-US" sz="1200" dirty="0" smtClean="0"/>
              <a:t>向</a:t>
            </a:r>
            <a:r>
              <a:rPr lang="en-US" altLang="zh-CN" sz="1200" dirty="0" smtClean="0"/>
              <a:t>DWS</a:t>
            </a:r>
            <a:r>
              <a:rPr lang="zh-CN" altLang="en-US" sz="1200" dirty="0" smtClean="0"/>
              <a:t>、ADS</a:t>
            </a:r>
            <a:r>
              <a:rPr lang="zh-CN" altLang="en-US" sz="1200" dirty="0"/>
              <a:t>提供</a:t>
            </a:r>
            <a:r>
              <a:rPr lang="zh-CN" altLang="en-US" sz="1200" dirty="0" smtClean="0"/>
              <a:t>数据</a:t>
            </a:r>
            <a:endParaRPr lang="zh-CN" altLang="en-US" sz="1200" dirty="0"/>
          </a:p>
          <a:p>
            <a:pPr marL="285807" indent="-285807">
              <a:buFont typeface="Wingdings" panose="05000000000000000000" pitchFamily="2" charset="2"/>
              <a:buChar char="ü"/>
            </a:pPr>
            <a:r>
              <a:rPr lang="zh-CN" altLang="en-US" sz="1200" dirty="0"/>
              <a:t>整合业务源</a:t>
            </a:r>
            <a:r>
              <a:rPr lang="zh-CN" altLang="en-US" sz="1200" dirty="0" smtClean="0"/>
              <a:t>数据</a:t>
            </a:r>
            <a:endParaRPr lang="zh-CN" altLang="en-US" sz="1200" dirty="0"/>
          </a:p>
        </p:txBody>
      </p:sp>
      <p:sp>
        <p:nvSpPr>
          <p:cNvPr id="43" name="矩形 42"/>
          <p:cNvSpPr/>
          <p:nvPr/>
        </p:nvSpPr>
        <p:spPr>
          <a:xfrm>
            <a:off x="7269966" y="5578253"/>
            <a:ext cx="3141301" cy="1033293"/>
          </a:xfrm>
          <a:prstGeom prst="rect">
            <a:avLst/>
          </a:prstGeom>
          <a:solidFill>
            <a:schemeClr val="bg1"/>
          </a:solidFill>
        </p:spPr>
        <p:txBody>
          <a:bodyPr wrap="square" lIns="108900" tIns="54450" rIns="108900" bIns="54450" rtlCol="0">
            <a:spAutoFit/>
          </a:bodyPr>
          <a:lstStyle/>
          <a:p>
            <a:pPr marL="285807" indent="-285807">
              <a:buFont typeface="Wingdings" panose="05000000000000000000" pitchFamily="2" charset="2"/>
              <a:buChar char="ü"/>
            </a:pPr>
            <a:r>
              <a:rPr lang="zh-CN" altLang="en-US" sz="1200" dirty="0"/>
              <a:t>收集缓存源系统数据； </a:t>
            </a:r>
          </a:p>
          <a:p>
            <a:pPr marL="285807" indent="-285807">
              <a:buFont typeface="Wingdings" panose="05000000000000000000" pitchFamily="2" charset="2"/>
              <a:buChar char="ü"/>
            </a:pPr>
            <a:r>
              <a:rPr lang="zh-CN" altLang="en-US" sz="1200" dirty="0"/>
              <a:t>保留历史源数据；</a:t>
            </a:r>
          </a:p>
          <a:p>
            <a:pPr marL="285807" indent="-285807">
              <a:buFont typeface="Wingdings" panose="05000000000000000000" pitchFamily="2" charset="2"/>
              <a:buChar char="ü"/>
            </a:pPr>
            <a:r>
              <a:rPr lang="zh-CN" altLang="en-US" sz="1200" dirty="0" smtClean="0"/>
              <a:t>对多</a:t>
            </a:r>
            <a:r>
              <a:rPr lang="zh-CN" altLang="en-US" sz="1200" dirty="0"/>
              <a:t>结构、非结构化</a:t>
            </a:r>
            <a:r>
              <a:rPr lang="zh-CN" altLang="en-US" sz="1200" dirty="0" smtClean="0"/>
              <a:t>数据进行</a:t>
            </a:r>
            <a:r>
              <a:rPr lang="zh-CN" altLang="en-US" sz="1200" dirty="0"/>
              <a:t>结构化处理；</a:t>
            </a:r>
          </a:p>
          <a:p>
            <a:pPr marL="285807" indent="-285807">
              <a:buFont typeface="Wingdings" panose="05000000000000000000" pitchFamily="2" charset="2"/>
              <a:buChar char="ü"/>
            </a:pPr>
            <a:r>
              <a:rPr lang="zh-CN" altLang="en-US" sz="1200" dirty="0"/>
              <a:t>按需对加密字段解密处</a:t>
            </a:r>
            <a:r>
              <a:rPr lang="zh-CN" altLang="en-US" sz="1200" dirty="0" smtClean="0"/>
              <a:t>理；</a:t>
            </a:r>
            <a:endParaRPr lang="zh-CN" altLang="en-US" sz="1200" dirty="0"/>
          </a:p>
        </p:txBody>
      </p:sp>
      <p:sp>
        <p:nvSpPr>
          <p:cNvPr id="44" name="TextBox 45"/>
          <p:cNvSpPr txBox="1"/>
          <p:nvPr/>
        </p:nvSpPr>
        <p:spPr>
          <a:xfrm>
            <a:off x="11048919" y="2025226"/>
            <a:ext cx="758690" cy="314686"/>
          </a:xfrm>
          <a:prstGeom prst="rect">
            <a:avLst/>
          </a:prstGeom>
          <a:noFill/>
        </p:spPr>
        <p:txBody>
          <a:bodyPr wrap="none" lIns="108900" tIns="54450" rIns="108900" bIns="54450" rtlCol="0">
            <a:spAutoFit/>
          </a:bodyPr>
          <a:lstStyle/>
          <a:p>
            <a:pPr>
              <a:lnSpc>
                <a:spcPct val="95000"/>
              </a:lnSpc>
              <a:spcBef>
                <a:spcPts val="476"/>
              </a:spcBef>
            </a:pPr>
            <a:r>
              <a:rPr lang="zh-CN" altLang="en-US" sz="1400" b="1" dirty="0" smtClean="0">
                <a:solidFill>
                  <a:srgbClr val="C00000"/>
                </a:solidFill>
                <a:latin typeface="微软雅黑" pitchFamily="34" charset="-122"/>
                <a:ea typeface="微软雅黑" pitchFamily="34" charset="-122"/>
              </a:rPr>
              <a:t>关键词</a:t>
            </a:r>
          </a:p>
        </p:txBody>
      </p:sp>
      <p:sp>
        <p:nvSpPr>
          <p:cNvPr id="45" name="TextBox 49"/>
          <p:cNvSpPr txBox="1"/>
          <p:nvPr/>
        </p:nvSpPr>
        <p:spPr>
          <a:xfrm>
            <a:off x="10921887" y="2438618"/>
            <a:ext cx="1265613" cy="852393"/>
          </a:xfrm>
          <a:prstGeom prst="rect">
            <a:avLst/>
          </a:prstGeom>
          <a:noFill/>
        </p:spPr>
        <p:txBody>
          <a:bodyPr wrap="square" lIns="108900" tIns="54450" rIns="108900" bIns="54450" rtlCol="0">
            <a:spAutoFit/>
          </a:bodyPr>
          <a:lstStyle/>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数据集市</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指标</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维度</a:t>
            </a:r>
          </a:p>
        </p:txBody>
      </p:sp>
      <p:cxnSp>
        <p:nvCxnSpPr>
          <p:cNvPr id="28" name="直接连接符 27"/>
          <p:cNvCxnSpPr/>
          <p:nvPr/>
        </p:nvCxnSpPr>
        <p:spPr>
          <a:xfrm>
            <a:off x="409061" y="5545195"/>
            <a:ext cx="11379701" cy="3305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350827" y="3270106"/>
            <a:ext cx="11766254" cy="991245"/>
          </a:xfrm>
          <a:prstGeom prst="rect">
            <a:avLst/>
          </a:prstGeom>
          <a:noFill/>
          <a:ln w="19050">
            <a:solidFill>
              <a:srgbClr val="FF0000"/>
            </a:solidFill>
            <a:prstDash val="solid"/>
            <a:miter lim="800000"/>
            <a:headEnd/>
            <a:tailEnd/>
          </a:ln>
          <a:effectLst/>
        </p:spPr>
        <p:txBody>
          <a:bodyPr wrap="square" lIns="108878" tIns="108878" rIns="108878" bIns="108878" rtlCol="0" anchor="t">
            <a:prstTxWarp prst="textNoShape">
              <a:avLst/>
            </a:prstTxWarp>
            <a:noAutofit/>
          </a:bodyPr>
          <a:lstStyle/>
          <a:p>
            <a:pPr algn="ctr"/>
            <a:endParaRPr lang="zh-CN" altLang="en-US" kern="0" dirty="0" err="1" smtClean="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788210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1"/>
          <p:cNvSpPr>
            <a:spLocks noGrp="1"/>
          </p:cNvSpPr>
          <p:nvPr>
            <p:ph idx="1"/>
          </p:nvPr>
        </p:nvSpPr>
        <p:spPr>
          <a:xfrm>
            <a:off x="609759" y="1152865"/>
            <a:ext cx="10975658" cy="5085241"/>
          </a:xfrm>
        </p:spPr>
        <p:txBody>
          <a:bodyPr/>
          <a:lstStyle/>
          <a:p>
            <a:pPr defTabSz="1026399">
              <a:lnSpc>
                <a:spcPct val="125000"/>
              </a:lnSpc>
            </a:pPr>
            <a:r>
              <a:rPr lang="zh-CN" altLang="en-US" sz="2000" b="0" dirty="0" smtClean="0">
                <a:latin typeface="微软雅黑" panose="020B0503020204020204" pitchFamily="34" charset="-122"/>
                <a:ea typeface="微软雅黑" panose="020B0503020204020204" pitchFamily="34" charset="-122"/>
              </a:rPr>
              <a:t>维</a:t>
            </a:r>
            <a:r>
              <a:rPr lang="zh-CN" altLang="en-US" sz="2000" b="0" dirty="0">
                <a:latin typeface="微软雅黑" panose="020B0503020204020204" pitchFamily="34" charset="-122"/>
                <a:ea typeface="微软雅黑" panose="020B0503020204020204" pitchFamily="34" charset="-122"/>
              </a:rPr>
              <a:t>度建模（</a:t>
            </a:r>
            <a:r>
              <a:rPr lang="en-US" altLang="zh-CN" sz="2000" b="0" dirty="0">
                <a:latin typeface="微软雅黑" panose="020B0503020204020204" pitchFamily="34" charset="-122"/>
                <a:ea typeface="微软雅黑" panose="020B0503020204020204" pitchFamily="34" charset="-122"/>
              </a:rPr>
              <a:t>dimensional modeling</a:t>
            </a:r>
            <a:r>
              <a:rPr lang="zh-CN" altLang="en-US" sz="2000" b="0" dirty="0">
                <a:latin typeface="微软雅黑" panose="020B0503020204020204" pitchFamily="34" charset="-122"/>
                <a:ea typeface="微软雅黑" panose="020B0503020204020204" pitchFamily="34" charset="-122"/>
              </a:rPr>
              <a:t>）是</a:t>
            </a:r>
            <a:r>
              <a:rPr lang="en-US" altLang="zh-CN" sz="2000" b="0" dirty="0">
                <a:latin typeface="微软雅黑" panose="020B0503020204020204" pitchFamily="34" charset="-122"/>
                <a:ea typeface="微软雅黑" panose="020B0503020204020204" pitchFamily="34" charset="-122"/>
              </a:rPr>
              <a:t>Kimball</a:t>
            </a:r>
            <a:r>
              <a:rPr lang="zh-CN" altLang="en-US" sz="2000" b="0" dirty="0">
                <a:latin typeface="微软雅黑" panose="020B0503020204020204" pitchFamily="34" charset="-122"/>
                <a:ea typeface="微软雅黑" panose="020B0503020204020204" pitchFamily="34" charset="-122"/>
              </a:rPr>
              <a:t>首先提出的建模方式，按照事实表，维度表来构建数据仓库或数据集市。用部分数据冗余换取查询的效率。其优点是：针对大表查询</a:t>
            </a:r>
            <a:r>
              <a:rPr lang="zh-CN" altLang="en-US" sz="2000" b="0" dirty="0">
                <a:solidFill>
                  <a:srgbClr val="FF0000"/>
                </a:solidFill>
                <a:latin typeface="微软雅黑" panose="020B0503020204020204" pitchFamily="34" charset="-122"/>
                <a:ea typeface="微软雅黑" panose="020B0503020204020204" pitchFamily="34" charset="-122"/>
              </a:rPr>
              <a:t>性能好</a:t>
            </a:r>
            <a:r>
              <a:rPr lang="zh-CN" altLang="en-US" sz="2000" b="0" dirty="0">
                <a:latin typeface="微软雅黑" panose="020B0503020204020204" pitchFamily="34" charset="-122"/>
                <a:ea typeface="微软雅黑" panose="020B0503020204020204" pitchFamily="34" charset="-122"/>
              </a:rPr>
              <a:t>；</a:t>
            </a:r>
            <a:r>
              <a:rPr lang="zh-CN" altLang="en-US" sz="2000" b="0" dirty="0">
                <a:solidFill>
                  <a:srgbClr val="FF0000"/>
                </a:solidFill>
                <a:latin typeface="微软雅黑" panose="020B0503020204020204" pitchFamily="34" charset="-122"/>
                <a:ea typeface="微软雅黑" panose="020B0503020204020204" pitchFamily="34" charset="-122"/>
              </a:rPr>
              <a:t>容易理解</a:t>
            </a:r>
            <a:r>
              <a:rPr lang="zh-CN" altLang="en-US" sz="2000" b="0" dirty="0" smtClean="0">
                <a:latin typeface="微软雅黑" panose="020B0503020204020204" pitchFamily="34" charset="-122"/>
                <a:ea typeface="微软雅黑" panose="020B0503020204020204" pitchFamily="34" charset="-122"/>
              </a:rPr>
              <a:t>。</a:t>
            </a:r>
            <a:endParaRPr lang="en-US" altLang="zh-CN" sz="2000" b="0" dirty="0" smtClean="0">
              <a:latin typeface="微软雅黑" panose="020B0503020204020204" pitchFamily="34" charset="-122"/>
              <a:ea typeface="微软雅黑" panose="020B0503020204020204" pitchFamily="34" charset="-122"/>
            </a:endParaRPr>
          </a:p>
          <a:p>
            <a:pPr defTabSz="1026399">
              <a:lnSpc>
                <a:spcPct val="125000"/>
              </a:lnSpc>
            </a:pPr>
            <a:endParaRPr lang="en-US" altLang="zh-CN" sz="2000" b="0" dirty="0">
              <a:latin typeface="微软雅黑" panose="020B0503020204020204" pitchFamily="34" charset="-122"/>
              <a:ea typeface="微软雅黑" panose="020B0503020204020204" pitchFamily="34" charset="-122"/>
            </a:endParaRPr>
          </a:p>
        </p:txBody>
      </p:sp>
      <p:sp>
        <p:nvSpPr>
          <p:cNvPr id="11" name="标题 3"/>
          <p:cNvSpPr>
            <a:spLocks noGrp="1"/>
          </p:cNvSpPr>
          <p:nvPr>
            <p:ph type="title"/>
          </p:nvPr>
        </p:nvSpPr>
        <p:spPr>
          <a:xfrm>
            <a:off x="609759" y="398026"/>
            <a:ext cx="10975658" cy="516586"/>
          </a:xfrm>
        </p:spPr>
        <p:txBody>
          <a:bodyPr/>
          <a:lstStyle/>
          <a:p>
            <a:pPr fontAlgn="auto">
              <a:spcBef>
                <a:spcPts val="0"/>
              </a:spcBef>
              <a:spcAft>
                <a:spcPts val="0"/>
              </a:spcAft>
              <a:defRPr/>
            </a:pPr>
            <a:r>
              <a:rPr lang="zh-CN" altLang="en-US" sz="2400" dirty="0" smtClean="0">
                <a:latin typeface="微软雅黑" panose="020B0503020204020204" pitchFamily="34" charset="-122"/>
                <a:ea typeface="微软雅黑" panose="020B0503020204020204" pitchFamily="34" charset="-122"/>
              </a:rPr>
              <a:t>汇总层模型设计通常采用维度建模方法</a:t>
            </a:r>
            <a:endParaRPr lang="zh-CN" altLang="en-US" sz="2400" dirty="0">
              <a:latin typeface="微软雅黑" panose="020B0503020204020204" pitchFamily="34" charset="-122"/>
              <a:ea typeface="微软雅黑" panose="020B0503020204020204" pitchFamily="34" charset="-122"/>
            </a:endParaRPr>
          </a:p>
        </p:txBody>
      </p:sp>
      <p:sp>
        <p:nvSpPr>
          <p:cNvPr id="14" name="AutoShape 3"/>
          <p:cNvSpPr>
            <a:spLocks noChangeArrowheads="1"/>
          </p:cNvSpPr>
          <p:nvPr/>
        </p:nvSpPr>
        <p:spPr bwMode="auto">
          <a:xfrm>
            <a:off x="568473" y="2501676"/>
            <a:ext cx="4245022" cy="4176000"/>
          </a:xfrm>
          <a:prstGeom prst="flowChartDelay">
            <a:avLst/>
          </a:prstGeom>
          <a:solidFill>
            <a:schemeClr val="bg1">
              <a:lumMod val="85000"/>
            </a:schemeClr>
          </a:solidFill>
          <a:ln>
            <a:noFill/>
          </a:ln>
          <a:extLst/>
        </p:spPr>
        <p:txBody>
          <a:bodyPr anchor="ctr"/>
          <a:lstStyle/>
          <a:p>
            <a:pPr>
              <a:defRPr/>
            </a:pPr>
            <a:endParaRPr lang="en-US" sz="1300" dirty="0">
              <a:solidFill>
                <a:srgbClr val="3C3C3B"/>
              </a:solidFill>
              <a:latin typeface="微软雅黑" pitchFamily="34" charset="-122"/>
              <a:ea typeface="微软雅黑" pitchFamily="34" charset="-122"/>
            </a:endParaRPr>
          </a:p>
        </p:txBody>
      </p:sp>
      <p:sp>
        <p:nvSpPr>
          <p:cNvPr id="16" name="AutoShape 9"/>
          <p:cNvSpPr>
            <a:spLocks noChangeArrowheads="1"/>
          </p:cNvSpPr>
          <p:nvPr/>
        </p:nvSpPr>
        <p:spPr bwMode="auto">
          <a:xfrm>
            <a:off x="4116929" y="2501677"/>
            <a:ext cx="4131752" cy="4176000"/>
          </a:xfrm>
          <a:prstGeom prst="roundRect">
            <a:avLst>
              <a:gd name="adj" fmla="val 16667"/>
            </a:avLst>
          </a:prstGeom>
          <a:solidFill>
            <a:srgbClr val="FFFFFF"/>
          </a:solidFill>
          <a:ln w="19050">
            <a:solidFill>
              <a:srgbClr val="C00000"/>
            </a:solidFill>
            <a:round/>
            <a:headEnd/>
            <a:tailEnd/>
          </a:ln>
        </p:spPr>
        <p:txBody>
          <a:bodyPr anchor="ctr"/>
          <a:lstStyle/>
          <a:p>
            <a:pPr>
              <a:defRPr/>
            </a:pPr>
            <a:endParaRPr lang="en-US" sz="1300" dirty="0">
              <a:solidFill>
                <a:srgbClr val="3C3C3B"/>
              </a:solidFill>
              <a:latin typeface="微软雅黑" pitchFamily="34" charset="-122"/>
              <a:ea typeface="微软雅黑" pitchFamily="34" charset="-122"/>
            </a:endParaRPr>
          </a:p>
        </p:txBody>
      </p:sp>
      <p:sp>
        <p:nvSpPr>
          <p:cNvPr id="17" name="AutoShape 5"/>
          <p:cNvSpPr>
            <a:spLocks noChangeArrowheads="1"/>
          </p:cNvSpPr>
          <p:nvPr/>
        </p:nvSpPr>
        <p:spPr bwMode="auto">
          <a:xfrm>
            <a:off x="653159" y="3030680"/>
            <a:ext cx="2864595" cy="1067275"/>
          </a:xfrm>
          <a:prstGeom prst="roundRect">
            <a:avLst>
              <a:gd name="adj" fmla="val 16667"/>
            </a:avLst>
          </a:prstGeom>
          <a:solidFill>
            <a:srgbClr val="FFFFFF"/>
          </a:solidFill>
          <a:ln w="19050">
            <a:solidFill>
              <a:srgbClr val="C00000"/>
            </a:solidFill>
            <a:round/>
            <a:headEnd/>
            <a:tailEnd/>
          </a:ln>
        </p:spPr>
        <p:txBody>
          <a:bodyPr anchor="ctr"/>
          <a:lstStyle/>
          <a:p>
            <a:pPr>
              <a:defRPr/>
            </a:pPr>
            <a:endParaRPr lang="en-US" sz="1300" dirty="0">
              <a:solidFill>
                <a:srgbClr val="3C3C3B"/>
              </a:solidFill>
              <a:latin typeface="微软雅黑" pitchFamily="34" charset="-122"/>
              <a:ea typeface="微软雅黑" pitchFamily="34" charset="-122"/>
            </a:endParaRPr>
          </a:p>
        </p:txBody>
      </p:sp>
      <p:sp>
        <p:nvSpPr>
          <p:cNvPr id="18" name="AutoShape 6"/>
          <p:cNvSpPr>
            <a:spLocks noChangeArrowheads="1"/>
          </p:cNvSpPr>
          <p:nvPr/>
        </p:nvSpPr>
        <p:spPr bwMode="auto">
          <a:xfrm>
            <a:off x="653161" y="4180617"/>
            <a:ext cx="2864593" cy="1008497"/>
          </a:xfrm>
          <a:prstGeom prst="roundRect">
            <a:avLst>
              <a:gd name="adj" fmla="val 16667"/>
            </a:avLst>
          </a:prstGeom>
          <a:solidFill>
            <a:srgbClr val="FFFFFF"/>
          </a:solidFill>
          <a:ln w="19050">
            <a:solidFill>
              <a:srgbClr val="C00000"/>
            </a:solidFill>
            <a:round/>
            <a:headEnd/>
            <a:tailEnd/>
          </a:ln>
        </p:spPr>
        <p:txBody>
          <a:bodyPr anchor="ctr"/>
          <a:lstStyle/>
          <a:p>
            <a:pPr>
              <a:defRPr/>
            </a:pPr>
            <a:endParaRPr lang="en-US" sz="1300" dirty="0">
              <a:solidFill>
                <a:srgbClr val="3C3C3B"/>
              </a:solidFill>
              <a:latin typeface="微软雅黑" pitchFamily="34" charset="-122"/>
              <a:ea typeface="微软雅黑" pitchFamily="34" charset="-122"/>
            </a:endParaRPr>
          </a:p>
        </p:txBody>
      </p:sp>
      <p:sp>
        <p:nvSpPr>
          <p:cNvPr id="19" name="AutoShape 10"/>
          <p:cNvSpPr>
            <a:spLocks noChangeArrowheads="1"/>
          </p:cNvSpPr>
          <p:nvPr/>
        </p:nvSpPr>
        <p:spPr bwMode="auto">
          <a:xfrm>
            <a:off x="8586326" y="2481569"/>
            <a:ext cx="3366215" cy="4196107"/>
          </a:xfrm>
          <a:prstGeom prst="roundRect">
            <a:avLst>
              <a:gd name="adj" fmla="val 16667"/>
            </a:avLst>
          </a:prstGeom>
          <a:solidFill>
            <a:srgbClr val="FFFFFF"/>
          </a:solidFill>
          <a:ln w="19050">
            <a:solidFill>
              <a:srgbClr val="C00000"/>
            </a:solidFill>
            <a:round/>
            <a:headEnd/>
            <a:tailEnd/>
          </a:ln>
        </p:spPr>
        <p:txBody>
          <a:bodyPr anchor="ctr"/>
          <a:lstStyle/>
          <a:p>
            <a:pPr>
              <a:defRPr/>
            </a:pPr>
            <a:endParaRPr lang="en-US" sz="1300" dirty="0">
              <a:solidFill>
                <a:srgbClr val="3C3C3B"/>
              </a:solidFill>
              <a:latin typeface="微软雅黑" pitchFamily="34" charset="-122"/>
              <a:ea typeface="微软雅黑" pitchFamily="34" charset="-122"/>
            </a:endParaRPr>
          </a:p>
        </p:txBody>
      </p:sp>
      <p:cxnSp>
        <p:nvCxnSpPr>
          <p:cNvPr id="20" name="AutoShape 11"/>
          <p:cNvCxnSpPr>
            <a:cxnSpLocks noChangeShapeType="1"/>
            <a:stCxn id="17" idx="3"/>
            <a:endCxn id="16" idx="1"/>
          </p:cNvCxnSpPr>
          <p:nvPr/>
        </p:nvCxnSpPr>
        <p:spPr bwMode="auto">
          <a:xfrm>
            <a:off x="3517754" y="3564318"/>
            <a:ext cx="599175" cy="1025359"/>
          </a:xfrm>
          <a:prstGeom prst="bentConnector3">
            <a:avLst>
              <a:gd name="adj1" fmla="val 50000"/>
            </a:avLst>
          </a:prstGeom>
          <a:noFill/>
          <a:ln w="9525">
            <a:solidFill>
              <a:srgbClr val="C00000"/>
            </a:solidFill>
            <a:miter lim="800000"/>
            <a:headEnd/>
            <a:tailEnd type="triangle" w="med" len="med"/>
          </a:ln>
          <a:extLst>
            <a:ext uri="{909E8E84-426E-40DD-AFC4-6F175D3DCCD1}">
              <a14:hiddenFill xmlns:a14="http://schemas.microsoft.com/office/drawing/2010/main">
                <a:noFill/>
              </a14:hiddenFill>
            </a:ext>
          </a:extLst>
        </p:spPr>
      </p:cxnSp>
      <p:cxnSp>
        <p:nvCxnSpPr>
          <p:cNvPr id="21" name="AutoShape 12"/>
          <p:cNvCxnSpPr>
            <a:cxnSpLocks noChangeShapeType="1"/>
            <a:stCxn id="18" idx="3"/>
            <a:endCxn id="16" idx="1"/>
          </p:cNvCxnSpPr>
          <p:nvPr/>
        </p:nvCxnSpPr>
        <p:spPr bwMode="auto">
          <a:xfrm flipV="1">
            <a:off x="3517754" y="4589677"/>
            <a:ext cx="599175" cy="95189"/>
          </a:xfrm>
          <a:prstGeom prst="bentConnector3">
            <a:avLst>
              <a:gd name="adj1" fmla="val 50000"/>
            </a:avLst>
          </a:prstGeom>
          <a:noFill/>
          <a:ln w="9525">
            <a:solidFill>
              <a:srgbClr val="C00000"/>
            </a:solidFill>
            <a:miter lim="800000"/>
            <a:headEnd/>
            <a:tailEnd type="triangle" w="med" len="med"/>
          </a:ln>
          <a:extLst>
            <a:ext uri="{909E8E84-426E-40DD-AFC4-6F175D3DCCD1}">
              <a14:hiddenFill xmlns:a14="http://schemas.microsoft.com/office/drawing/2010/main">
                <a:noFill/>
              </a14:hiddenFill>
            </a:ext>
          </a:extLst>
        </p:spPr>
      </p:cxnSp>
      <p:cxnSp>
        <p:nvCxnSpPr>
          <p:cNvPr id="22" name="AutoShape 13"/>
          <p:cNvCxnSpPr>
            <a:cxnSpLocks noChangeShapeType="1"/>
            <a:stCxn id="24" idx="3"/>
            <a:endCxn id="16" idx="1"/>
          </p:cNvCxnSpPr>
          <p:nvPr/>
        </p:nvCxnSpPr>
        <p:spPr bwMode="auto">
          <a:xfrm flipV="1">
            <a:off x="3517754" y="4589677"/>
            <a:ext cx="599175" cy="1311565"/>
          </a:xfrm>
          <a:prstGeom prst="bentConnector3">
            <a:avLst>
              <a:gd name="adj1" fmla="val 50000"/>
            </a:avLst>
          </a:prstGeom>
          <a:noFill/>
          <a:ln w="9525">
            <a:solidFill>
              <a:srgbClr val="C00000"/>
            </a:solidFill>
            <a:miter lim="800000"/>
            <a:headEnd/>
            <a:tailEnd type="triangle" w="med" len="med"/>
          </a:ln>
          <a:extLst>
            <a:ext uri="{909E8E84-426E-40DD-AFC4-6F175D3DCCD1}">
              <a14:hiddenFill xmlns:a14="http://schemas.microsoft.com/office/drawing/2010/main">
                <a:noFill/>
              </a14:hiddenFill>
            </a:ext>
          </a:extLst>
        </p:spPr>
      </p:cxnSp>
      <p:cxnSp>
        <p:nvCxnSpPr>
          <p:cNvPr id="23" name="AutoShape 15"/>
          <p:cNvCxnSpPr>
            <a:cxnSpLocks noChangeShapeType="1"/>
            <a:stCxn id="16" idx="3"/>
            <a:endCxn id="19" idx="1"/>
          </p:cNvCxnSpPr>
          <p:nvPr/>
        </p:nvCxnSpPr>
        <p:spPr bwMode="auto">
          <a:xfrm flipV="1">
            <a:off x="8248681" y="4579623"/>
            <a:ext cx="337645" cy="10054"/>
          </a:xfrm>
          <a:prstGeom prst="straightConnector1">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cxnSp>
      <p:sp>
        <p:nvSpPr>
          <p:cNvPr id="24" name="AutoShape 8"/>
          <p:cNvSpPr>
            <a:spLocks noChangeArrowheads="1"/>
          </p:cNvSpPr>
          <p:nvPr/>
        </p:nvSpPr>
        <p:spPr bwMode="auto">
          <a:xfrm>
            <a:off x="653162" y="5276345"/>
            <a:ext cx="2864592" cy="1249793"/>
          </a:xfrm>
          <a:prstGeom prst="roundRect">
            <a:avLst>
              <a:gd name="adj" fmla="val 16667"/>
            </a:avLst>
          </a:prstGeom>
          <a:solidFill>
            <a:srgbClr val="FFFFFF"/>
          </a:solidFill>
          <a:ln w="19050">
            <a:solidFill>
              <a:srgbClr val="C00000"/>
            </a:solidFill>
            <a:round/>
            <a:headEnd/>
            <a:tailEnd/>
          </a:ln>
        </p:spPr>
        <p:txBody>
          <a:bodyPr anchor="ctr"/>
          <a:lstStyle/>
          <a:p>
            <a:pPr>
              <a:defRPr/>
            </a:pPr>
            <a:endParaRPr lang="en-US" sz="1300" dirty="0">
              <a:solidFill>
                <a:srgbClr val="3C3C3B"/>
              </a:solidFill>
              <a:latin typeface="微软雅黑" pitchFamily="34" charset="-122"/>
              <a:ea typeface="微软雅黑" pitchFamily="34" charset="-122"/>
            </a:endParaRPr>
          </a:p>
        </p:txBody>
      </p:sp>
      <p:sp>
        <p:nvSpPr>
          <p:cNvPr id="25" name="AutoShape 10"/>
          <p:cNvSpPr>
            <a:spLocks noChangeArrowheads="1"/>
          </p:cNvSpPr>
          <p:nvPr/>
        </p:nvSpPr>
        <p:spPr bwMode="auto">
          <a:xfrm>
            <a:off x="8905899" y="2781722"/>
            <a:ext cx="2742939" cy="596276"/>
          </a:xfrm>
          <a:prstGeom prst="roundRect">
            <a:avLst>
              <a:gd name="adj" fmla="val 16667"/>
            </a:avLst>
          </a:prstGeom>
          <a:solidFill>
            <a:srgbClr val="FFFFFF"/>
          </a:solidFill>
          <a:ln w="19050">
            <a:solidFill>
              <a:srgbClr val="C00000"/>
            </a:solidFill>
            <a:round/>
            <a:headEnd/>
            <a:tailEnd/>
          </a:ln>
        </p:spPr>
        <p:txBody>
          <a:bodyPr anchor="ctr"/>
          <a:lstStyle/>
          <a:p>
            <a:pPr algn="ctr">
              <a:defRPr/>
            </a:pPr>
            <a:r>
              <a:rPr lang="zh-CN" altLang="en-US" sz="1400" dirty="0">
                <a:solidFill>
                  <a:srgbClr val="3C3C3B"/>
                </a:solidFill>
                <a:latin typeface="微软雅黑" pitchFamily="34" charset="-122"/>
                <a:ea typeface="微软雅黑" pitchFamily="34" charset="-122"/>
              </a:rPr>
              <a:t>内容</a:t>
            </a:r>
            <a:r>
              <a:rPr lang="zh-CN" altLang="en-US" sz="1400" dirty="0" smtClean="0">
                <a:solidFill>
                  <a:srgbClr val="3C3C3B"/>
                </a:solidFill>
                <a:latin typeface="微软雅黑" pitchFamily="34" charset="-122"/>
                <a:ea typeface="微软雅黑" pitchFamily="34" charset="-122"/>
              </a:rPr>
              <a:t>：汇总模型、映射关系</a:t>
            </a:r>
            <a:endParaRPr lang="en-US" sz="1400" dirty="0">
              <a:solidFill>
                <a:srgbClr val="3C3C3B"/>
              </a:solidFill>
              <a:latin typeface="微软雅黑" pitchFamily="34" charset="-122"/>
              <a:ea typeface="微软雅黑" pitchFamily="34" charset="-122"/>
            </a:endParaRPr>
          </a:p>
        </p:txBody>
      </p:sp>
      <p:sp>
        <p:nvSpPr>
          <p:cNvPr id="26" name="TextBox 25"/>
          <p:cNvSpPr txBox="1"/>
          <p:nvPr/>
        </p:nvSpPr>
        <p:spPr>
          <a:xfrm>
            <a:off x="9536733" y="2481569"/>
            <a:ext cx="1710725" cy="353943"/>
          </a:xfrm>
          <a:prstGeom prst="rect">
            <a:avLst/>
          </a:prstGeom>
          <a:noFill/>
        </p:spPr>
        <p:txBody>
          <a:bodyPr wrap="none">
            <a:spAutoFit/>
          </a:bodyPr>
          <a:lstStyle/>
          <a:p>
            <a:pPr>
              <a:defRPr/>
            </a:pPr>
            <a:r>
              <a:rPr lang="zh-CN" altLang="en-US" sz="1700" dirty="0">
                <a:solidFill>
                  <a:srgbClr val="0000FF"/>
                </a:solidFill>
                <a:latin typeface="微软雅黑" pitchFamily="34" charset="-122"/>
                <a:ea typeface="微软雅黑" pitchFamily="34" charset="-122"/>
              </a:rPr>
              <a:t>输出</a:t>
            </a:r>
            <a:r>
              <a:rPr lang="zh-CN" altLang="en-US" sz="1700" dirty="0" smtClean="0">
                <a:solidFill>
                  <a:srgbClr val="0000FF"/>
                </a:solidFill>
                <a:latin typeface="微软雅黑" pitchFamily="34" charset="-122"/>
                <a:ea typeface="微软雅黑" pitchFamily="34" charset="-122"/>
              </a:rPr>
              <a:t>：</a:t>
            </a:r>
            <a:r>
              <a:rPr lang="zh-CN" altLang="en-US" sz="1700" dirty="0">
                <a:solidFill>
                  <a:srgbClr val="0000FF"/>
                </a:solidFill>
                <a:latin typeface="微软雅黑" pitchFamily="34" charset="-122"/>
                <a:ea typeface="微软雅黑" pitchFamily="34" charset="-122"/>
              </a:rPr>
              <a:t>汇总</a:t>
            </a:r>
            <a:r>
              <a:rPr lang="zh-CN" altLang="en-US" sz="1700" dirty="0" smtClean="0">
                <a:solidFill>
                  <a:srgbClr val="0000FF"/>
                </a:solidFill>
                <a:latin typeface="微软雅黑" pitchFamily="34" charset="-122"/>
                <a:ea typeface="微软雅黑" pitchFamily="34" charset="-122"/>
              </a:rPr>
              <a:t>模型</a:t>
            </a:r>
            <a:endParaRPr lang="en-US" altLang="zh-CN" sz="1700" dirty="0">
              <a:solidFill>
                <a:srgbClr val="0000FF"/>
              </a:solidFill>
              <a:latin typeface="微软雅黑" pitchFamily="34" charset="-122"/>
              <a:ea typeface="微软雅黑" pitchFamily="34" charset="-122"/>
            </a:endParaRPr>
          </a:p>
        </p:txBody>
      </p:sp>
      <p:sp>
        <p:nvSpPr>
          <p:cNvPr id="27" name="TextBox 26"/>
          <p:cNvSpPr txBox="1"/>
          <p:nvPr/>
        </p:nvSpPr>
        <p:spPr>
          <a:xfrm>
            <a:off x="5084223" y="2481569"/>
            <a:ext cx="2146742" cy="353943"/>
          </a:xfrm>
          <a:prstGeom prst="rect">
            <a:avLst/>
          </a:prstGeom>
          <a:noFill/>
        </p:spPr>
        <p:txBody>
          <a:bodyPr wrap="none">
            <a:spAutoFit/>
          </a:bodyPr>
          <a:lstStyle/>
          <a:p>
            <a:pPr>
              <a:defRPr/>
            </a:pPr>
            <a:r>
              <a:rPr lang="zh-CN" altLang="en-US" sz="1700" dirty="0">
                <a:solidFill>
                  <a:srgbClr val="0000FF"/>
                </a:solidFill>
                <a:latin typeface="微软雅黑" pitchFamily="34" charset="-122"/>
                <a:ea typeface="微软雅黑" pitchFamily="34" charset="-122"/>
              </a:rPr>
              <a:t>处理</a:t>
            </a:r>
            <a:r>
              <a:rPr lang="zh-CN" altLang="en-US" sz="1700" dirty="0" smtClean="0">
                <a:solidFill>
                  <a:srgbClr val="0000FF"/>
                </a:solidFill>
                <a:latin typeface="微软雅黑" pitchFamily="34" charset="-122"/>
                <a:ea typeface="微软雅黑" pitchFamily="34" charset="-122"/>
              </a:rPr>
              <a:t>：汇总模型设计</a:t>
            </a:r>
            <a:endParaRPr lang="en-US" sz="1700" dirty="0">
              <a:solidFill>
                <a:srgbClr val="0000FF"/>
              </a:solidFill>
              <a:latin typeface="微软雅黑" pitchFamily="34" charset="-122"/>
              <a:ea typeface="微软雅黑" pitchFamily="34" charset="-122"/>
            </a:endParaRPr>
          </a:p>
        </p:txBody>
      </p:sp>
      <p:sp>
        <p:nvSpPr>
          <p:cNvPr id="28" name="TextBox 27"/>
          <p:cNvSpPr txBox="1"/>
          <p:nvPr/>
        </p:nvSpPr>
        <p:spPr>
          <a:xfrm>
            <a:off x="1022292" y="2481569"/>
            <a:ext cx="1710725" cy="353943"/>
          </a:xfrm>
          <a:prstGeom prst="rect">
            <a:avLst/>
          </a:prstGeom>
          <a:noFill/>
        </p:spPr>
        <p:txBody>
          <a:bodyPr wrap="none">
            <a:spAutoFit/>
          </a:bodyPr>
          <a:lstStyle/>
          <a:p>
            <a:pPr algn="ctr">
              <a:defRPr/>
            </a:pPr>
            <a:r>
              <a:rPr lang="zh-CN" altLang="en-US" sz="1700" dirty="0">
                <a:solidFill>
                  <a:srgbClr val="0000FF"/>
                </a:solidFill>
                <a:latin typeface="微软雅黑" pitchFamily="34" charset="-122"/>
                <a:ea typeface="微软雅黑" pitchFamily="34" charset="-122"/>
              </a:rPr>
              <a:t>输入：设计依据</a:t>
            </a:r>
            <a:endParaRPr lang="en-US" sz="1700" dirty="0">
              <a:solidFill>
                <a:srgbClr val="0000FF"/>
              </a:solidFill>
              <a:latin typeface="微软雅黑" pitchFamily="34" charset="-122"/>
              <a:ea typeface="微软雅黑" pitchFamily="34" charset="-122"/>
            </a:endParaRPr>
          </a:p>
        </p:txBody>
      </p:sp>
      <p:sp>
        <p:nvSpPr>
          <p:cNvPr id="29" name="TextBox 35"/>
          <p:cNvSpPr txBox="1"/>
          <p:nvPr/>
        </p:nvSpPr>
        <p:spPr>
          <a:xfrm>
            <a:off x="905465" y="3013253"/>
            <a:ext cx="2407981" cy="307777"/>
          </a:xfrm>
          <a:prstGeom prst="rect">
            <a:avLst/>
          </a:prstGeom>
          <a:noFill/>
        </p:spPr>
        <p:txBody>
          <a:bodyPr wrap="square" rtlCol="0">
            <a:spAutoFit/>
          </a:bodyPr>
          <a:lstStyle/>
          <a:p>
            <a:pPr algn="ctr"/>
            <a:r>
              <a:rPr lang="en-US" sz="1400" dirty="0">
                <a:solidFill>
                  <a:srgbClr val="3C3C3B"/>
                </a:solidFill>
                <a:latin typeface="微软雅黑" pitchFamily="34" charset="-122"/>
                <a:ea typeface="微软雅黑" pitchFamily="34" charset="-122"/>
              </a:rPr>
              <a:t>(1) </a:t>
            </a:r>
            <a:r>
              <a:rPr lang="zh-CN" altLang="en-US" sz="1400" dirty="0" smtClean="0">
                <a:solidFill>
                  <a:srgbClr val="3C3C3B"/>
                </a:solidFill>
                <a:latin typeface="微软雅黑" pitchFamily="34" charset="-122"/>
                <a:ea typeface="微软雅黑" pitchFamily="34" charset="-122"/>
              </a:rPr>
              <a:t>企业业务框架</a:t>
            </a:r>
            <a:endParaRPr lang="en-US" sz="1400" dirty="0">
              <a:solidFill>
                <a:srgbClr val="3C3C3B"/>
              </a:solidFill>
              <a:latin typeface="微软雅黑" pitchFamily="34" charset="-122"/>
              <a:ea typeface="微软雅黑" pitchFamily="34" charset="-122"/>
            </a:endParaRPr>
          </a:p>
        </p:txBody>
      </p:sp>
      <p:sp>
        <p:nvSpPr>
          <p:cNvPr id="30" name="TextBox 40"/>
          <p:cNvSpPr txBox="1"/>
          <p:nvPr/>
        </p:nvSpPr>
        <p:spPr>
          <a:xfrm>
            <a:off x="1123792" y="4149874"/>
            <a:ext cx="1941913" cy="307777"/>
          </a:xfrm>
          <a:prstGeom prst="rect">
            <a:avLst/>
          </a:prstGeom>
          <a:noFill/>
        </p:spPr>
        <p:txBody>
          <a:bodyPr wrap="square" rtlCol="0">
            <a:spAutoFit/>
          </a:bodyPr>
          <a:lstStyle/>
          <a:p>
            <a:pPr algn="ctr"/>
            <a:r>
              <a:rPr lang="en-US" sz="1400" dirty="0">
                <a:solidFill>
                  <a:srgbClr val="3C3C3B"/>
                </a:solidFill>
                <a:latin typeface="微软雅黑" pitchFamily="34" charset="-122"/>
                <a:ea typeface="微软雅黑" pitchFamily="34" charset="-122"/>
              </a:rPr>
              <a:t>(2) </a:t>
            </a:r>
            <a:r>
              <a:rPr lang="zh-CN" altLang="en-US" sz="1400" dirty="0" smtClean="0">
                <a:solidFill>
                  <a:srgbClr val="3C3C3B"/>
                </a:solidFill>
                <a:latin typeface="微软雅黑" pitchFamily="34" charset="-122"/>
                <a:ea typeface="微软雅黑" pitchFamily="34" charset="-122"/>
              </a:rPr>
              <a:t>需求</a:t>
            </a:r>
            <a:r>
              <a:rPr lang="zh-CN" altLang="en-US" sz="1400" dirty="0" smtClean="0">
                <a:solidFill>
                  <a:srgbClr val="3C3C3B"/>
                </a:solidFill>
                <a:latin typeface="微软雅黑" pitchFamily="34" charset="-122"/>
                <a:ea typeface="微软雅黑" pitchFamily="34" charset="-122"/>
              </a:rPr>
              <a:t>分析</a:t>
            </a:r>
            <a:endParaRPr lang="en-US" sz="1400" dirty="0">
              <a:solidFill>
                <a:srgbClr val="3C3C3B"/>
              </a:solidFill>
              <a:latin typeface="微软雅黑" pitchFamily="34" charset="-122"/>
              <a:ea typeface="微软雅黑" pitchFamily="34" charset="-122"/>
            </a:endParaRPr>
          </a:p>
        </p:txBody>
      </p:sp>
      <p:sp>
        <p:nvSpPr>
          <p:cNvPr id="31" name="TextBox 67"/>
          <p:cNvSpPr txBox="1"/>
          <p:nvPr/>
        </p:nvSpPr>
        <p:spPr>
          <a:xfrm>
            <a:off x="1208481" y="5267257"/>
            <a:ext cx="1857224" cy="307777"/>
          </a:xfrm>
          <a:prstGeom prst="rect">
            <a:avLst/>
          </a:prstGeom>
          <a:noFill/>
        </p:spPr>
        <p:txBody>
          <a:bodyPr wrap="square" rtlCol="0">
            <a:spAutoFit/>
          </a:bodyPr>
          <a:lstStyle/>
          <a:p>
            <a:pPr algn="ctr"/>
            <a:r>
              <a:rPr lang="en-US" sz="1400" dirty="0" smtClean="0">
                <a:solidFill>
                  <a:srgbClr val="3C3C3B"/>
                </a:solidFill>
                <a:latin typeface="微软雅黑" pitchFamily="34" charset="-122"/>
                <a:ea typeface="微软雅黑" pitchFamily="34" charset="-122"/>
              </a:rPr>
              <a:t>(3) </a:t>
            </a:r>
            <a:r>
              <a:rPr lang="en-US" sz="1400" dirty="0" smtClean="0">
                <a:solidFill>
                  <a:srgbClr val="3C3C3B"/>
                </a:solidFill>
                <a:latin typeface="微软雅黑" pitchFamily="34" charset="-122"/>
                <a:ea typeface="微软雅黑" pitchFamily="34" charset="-122"/>
              </a:rPr>
              <a:t>DWD</a:t>
            </a:r>
            <a:r>
              <a:rPr lang="zh-CN" altLang="en-US" sz="1400" dirty="0" smtClean="0">
                <a:solidFill>
                  <a:srgbClr val="3C3C3B"/>
                </a:solidFill>
                <a:latin typeface="微软雅黑" pitchFamily="34" charset="-122"/>
                <a:ea typeface="微软雅黑" pitchFamily="34" charset="-122"/>
              </a:rPr>
              <a:t>数据现状</a:t>
            </a:r>
            <a:endParaRPr lang="en-US" sz="1400" dirty="0">
              <a:solidFill>
                <a:srgbClr val="3C3C3B"/>
              </a:solidFill>
              <a:latin typeface="微软雅黑" pitchFamily="34" charset="-122"/>
              <a:ea typeface="微软雅黑" pitchFamily="34" charset="-122"/>
            </a:endParaRPr>
          </a:p>
        </p:txBody>
      </p:sp>
      <p:sp>
        <p:nvSpPr>
          <p:cNvPr id="32" name="Oval 81"/>
          <p:cNvSpPr/>
          <p:nvPr/>
        </p:nvSpPr>
        <p:spPr>
          <a:xfrm>
            <a:off x="4269390" y="5090355"/>
            <a:ext cx="1219517" cy="301622"/>
          </a:xfrm>
          <a:prstGeom prst="ellipse">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solidFill>
                  <a:prstClr val="white"/>
                </a:solidFill>
                <a:latin typeface="微软雅黑" pitchFamily="34" charset="-122"/>
                <a:ea typeface="微软雅黑" pitchFamily="34" charset="-122"/>
              </a:rPr>
              <a:t>共用</a:t>
            </a:r>
            <a:endParaRPr lang="en-US" sz="1400" dirty="0">
              <a:solidFill>
                <a:prstClr val="white"/>
              </a:solidFill>
              <a:latin typeface="微软雅黑" pitchFamily="34" charset="-122"/>
              <a:ea typeface="微软雅黑" pitchFamily="34" charset="-122"/>
            </a:endParaRPr>
          </a:p>
        </p:txBody>
      </p:sp>
      <p:sp>
        <p:nvSpPr>
          <p:cNvPr id="34" name="Rectangle 84"/>
          <p:cNvSpPr/>
          <p:nvPr/>
        </p:nvSpPr>
        <p:spPr>
          <a:xfrm>
            <a:off x="5522761" y="5081809"/>
            <a:ext cx="2509108" cy="301622"/>
          </a:xfrm>
          <a:prstGeom prst="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latin typeface="微软雅黑" pitchFamily="34" charset="-122"/>
              <a:ea typeface="微软雅黑" pitchFamily="34" charset="-122"/>
            </a:endParaRPr>
          </a:p>
        </p:txBody>
      </p:sp>
      <p:sp>
        <p:nvSpPr>
          <p:cNvPr id="35" name="TextBox 85"/>
          <p:cNvSpPr txBox="1"/>
          <p:nvPr/>
        </p:nvSpPr>
        <p:spPr>
          <a:xfrm>
            <a:off x="5558611" y="5075550"/>
            <a:ext cx="2492990" cy="276999"/>
          </a:xfrm>
          <a:prstGeom prst="rect">
            <a:avLst/>
          </a:prstGeom>
          <a:noFill/>
          <a:ln>
            <a:noFill/>
          </a:ln>
        </p:spPr>
        <p:txBody>
          <a:bodyPr wrap="none" rtlCol="0">
            <a:spAutoFit/>
          </a:bodyPr>
          <a:lstStyle/>
          <a:p>
            <a:r>
              <a:rPr lang="zh-CN" altLang="en-US" sz="1200" dirty="0" smtClean="0">
                <a:solidFill>
                  <a:prstClr val="white"/>
                </a:solidFill>
                <a:latin typeface="微软雅黑" pitchFamily="34" charset="-122"/>
                <a:ea typeface="微软雅黑" pitchFamily="34" charset="-122"/>
              </a:rPr>
              <a:t>各业务共同的需求，非个性化需求</a:t>
            </a:r>
            <a:endParaRPr lang="en-US" sz="1200" dirty="0">
              <a:solidFill>
                <a:prstClr val="white"/>
              </a:solidFill>
              <a:latin typeface="微软雅黑" pitchFamily="34" charset="-122"/>
              <a:ea typeface="微软雅黑" pitchFamily="34" charset="-122"/>
            </a:endParaRPr>
          </a:p>
        </p:txBody>
      </p:sp>
      <p:grpSp>
        <p:nvGrpSpPr>
          <p:cNvPr id="61" name="组合 60"/>
          <p:cNvGrpSpPr/>
          <p:nvPr/>
        </p:nvGrpSpPr>
        <p:grpSpPr>
          <a:xfrm>
            <a:off x="4277628" y="5504601"/>
            <a:ext cx="3754242" cy="307777"/>
            <a:chOff x="4277628" y="6155101"/>
            <a:chExt cx="3754242" cy="307777"/>
          </a:xfrm>
        </p:grpSpPr>
        <p:sp>
          <p:nvSpPr>
            <p:cNvPr id="33" name="Oval 83"/>
            <p:cNvSpPr/>
            <p:nvPr/>
          </p:nvSpPr>
          <p:spPr>
            <a:xfrm>
              <a:off x="4277628" y="6155505"/>
              <a:ext cx="1219517" cy="301622"/>
            </a:xfrm>
            <a:prstGeom prst="ellipse">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prstClr val="white"/>
                  </a:solidFill>
                  <a:latin typeface="微软雅黑" pitchFamily="34" charset="-122"/>
                  <a:ea typeface="微软雅黑" pitchFamily="34" charset="-122"/>
                </a:rPr>
                <a:t>易用</a:t>
              </a:r>
              <a:endParaRPr lang="en-US" sz="1400" dirty="0">
                <a:solidFill>
                  <a:prstClr val="white"/>
                </a:solidFill>
                <a:latin typeface="微软雅黑" pitchFamily="34" charset="-122"/>
                <a:ea typeface="微软雅黑" pitchFamily="34" charset="-122"/>
              </a:endParaRPr>
            </a:p>
          </p:txBody>
        </p:sp>
        <p:sp>
          <p:nvSpPr>
            <p:cNvPr id="37" name="Rectangle 95"/>
            <p:cNvSpPr/>
            <p:nvPr/>
          </p:nvSpPr>
          <p:spPr>
            <a:xfrm>
              <a:off x="5550267" y="6157178"/>
              <a:ext cx="2481603" cy="303025"/>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latin typeface="微软雅黑" pitchFamily="34" charset="-122"/>
                <a:ea typeface="微软雅黑" pitchFamily="34" charset="-122"/>
              </a:endParaRPr>
            </a:p>
          </p:txBody>
        </p:sp>
        <p:sp>
          <p:nvSpPr>
            <p:cNvPr id="38" name="TextBox 88"/>
            <p:cNvSpPr txBox="1"/>
            <p:nvPr/>
          </p:nvSpPr>
          <p:spPr>
            <a:xfrm>
              <a:off x="5558611" y="6155101"/>
              <a:ext cx="2159566" cy="307777"/>
            </a:xfrm>
            <a:prstGeom prst="rect">
              <a:avLst/>
            </a:prstGeom>
            <a:noFill/>
          </p:spPr>
          <p:txBody>
            <a:bodyPr wrap="none" rtlCol="0">
              <a:spAutoFit/>
            </a:bodyPr>
            <a:lstStyle/>
            <a:p>
              <a:r>
                <a:rPr lang="zh-CN" altLang="en-US" sz="1400" dirty="0" smtClean="0">
                  <a:solidFill>
                    <a:prstClr val="white"/>
                  </a:solidFill>
                  <a:latin typeface="微软雅黑" pitchFamily="34" charset="-122"/>
                  <a:ea typeface="微软雅黑" pitchFamily="34" charset="-122"/>
                </a:rPr>
                <a:t>模型容易理解，方便使用</a:t>
              </a:r>
              <a:endParaRPr lang="en-US" sz="1400" dirty="0">
                <a:solidFill>
                  <a:prstClr val="white"/>
                </a:solidFill>
                <a:latin typeface="微软雅黑" pitchFamily="34" charset="-122"/>
                <a:ea typeface="微软雅黑" pitchFamily="34" charset="-122"/>
              </a:endParaRPr>
            </a:p>
          </p:txBody>
        </p:sp>
      </p:grpSp>
      <p:grpSp>
        <p:nvGrpSpPr>
          <p:cNvPr id="62" name="组合 61"/>
          <p:cNvGrpSpPr/>
          <p:nvPr/>
        </p:nvGrpSpPr>
        <p:grpSpPr>
          <a:xfrm>
            <a:off x="4311503" y="5936649"/>
            <a:ext cx="3720368" cy="328293"/>
            <a:chOff x="4311503" y="6676653"/>
            <a:chExt cx="3720368" cy="328293"/>
          </a:xfrm>
        </p:grpSpPr>
        <p:sp>
          <p:nvSpPr>
            <p:cNvPr id="36" name="Oval 86"/>
            <p:cNvSpPr/>
            <p:nvPr/>
          </p:nvSpPr>
          <p:spPr>
            <a:xfrm>
              <a:off x="4311503" y="6676653"/>
              <a:ext cx="1219517" cy="301622"/>
            </a:xfrm>
            <a:prstGeom prst="ellipse">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prstClr val="white"/>
                  </a:solidFill>
                  <a:latin typeface="微软雅黑" pitchFamily="34" charset="-122"/>
                  <a:ea typeface="微软雅黑" pitchFamily="34" charset="-122"/>
                </a:rPr>
                <a:t>性能</a:t>
              </a:r>
              <a:r>
                <a:rPr lang="zh-CN" altLang="en-US" sz="1400" dirty="0" smtClean="0">
                  <a:solidFill>
                    <a:prstClr val="white"/>
                  </a:solidFill>
                  <a:latin typeface="微软雅黑" pitchFamily="34" charset="-122"/>
                  <a:ea typeface="微软雅黑" pitchFamily="34" charset="-122"/>
                </a:rPr>
                <a:t> </a:t>
              </a:r>
              <a:endParaRPr lang="en-US" sz="1400" dirty="0">
                <a:solidFill>
                  <a:prstClr val="white"/>
                </a:solidFill>
                <a:latin typeface="微软雅黑" pitchFamily="34" charset="-122"/>
                <a:ea typeface="微软雅黑" pitchFamily="34" charset="-122"/>
              </a:endParaRPr>
            </a:p>
          </p:txBody>
        </p:sp>
        <p:sp>
          <p:nvSpPr>
            <p:cNvPr id="39" name="Rectangle 96"/>
            <p:cNvSpPr/>
            <p:nvPr/>
          </p:nvSpPr>
          <p:spPr>
            <a:xfrm>
              <a:off x="5567205" y="6698715"/>
              <a:ext cx="2464666" cy="301622"/>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latin typeface="微软雅黑" pitchFamily="34" charset="-122"/>
                <a:ea typeface="微软雅黑" pitchFamily="34" charset="-122"/>
              </a:endParaRPr>
            </a:p>
          </p:txBody>
        </p:sp>
        <p:sp>
          <p:nvSpPr>
            <p:cNvPr id="40" name="TextBox 89"/>
            <p:cNvSpPr txBox="1"/>
            <p:nvPr/>
          </p:nvSpPr>
          <p:spPr>
            <a:xfrm>
              <a:off x="5575548" y="6697169"/>
              <a:ext cx="2159566" cy="307777"/>
            </a:xfrm>
            <a:prstGeom prst="rect">
              <a:avLst/>
            </a:prstGeom>
            <a:noFill/>
          </p:spPr>
          <p:txBody>
            <a:bodyPr wrap="none" rtlCol="0">
              <a:spAutoFit/>
            </a:bodyPr>
            <a:lstStyle/>
            <a:p>
              <a:r>
                <a:rPr lang="zh-CN" altLang="en-US" sz="1400" dirty="0" smtClean="0">
                  <a:solidFill>
                    <a:prstClr val="white"/>
                  </a:solidFill>
                  <a:latin typeface="微软雅黑" pitchFamily="34" charset="-122"/>
                  <a:ea typeface="微软雅黑" pitchFamily="34" charset="-122"/>
                </a:rPr>
                <a:t>冗余常用维度，减少关联</a:t>
              </a:r>
              <a:endParaRPr lang="en-US" sz="1400" dirty="0">
                <a:solidFill>
                  <a:prstClr val="white"/>
                </a:solidFill>
                <a:latin typeface="微软雅黑" pitchFamily="34" charset="-122"/>
                <a:ea typeface="微软雅黑" pitchFamily="34" charset="-122"/>
              </a:endParaRPr>
            </a:p>
          </p:txBody>
        </p:sp>
      </p:grpSp>
      <p:sp>
        <p:nvSpPr>
          <p:cNvPr id="41" name="Rounded Rectangle 97"/>
          <p:cNvSpPr/>
          <p:nvPr/>
        </p:nvSpPr>
        <p:spPr>
          <a:xfrm>
            <a:off x="4243752" y="4725938"/>
            <a:ext cx="3818759" cy="1689188"/>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微软雅黑" pitchFamily="34" charset="-122"/>
              <a:ea typeface="微软雅黑" pitchFamily="34" charset="-122"/>
            </a:endParaRPr>
          </a:p>
        </p:txBody>
      </p:sp>
      <p:sp>
        <p:nvSpPr>
          <p:cNvPr id="42" name="TextBox 98"/>
          <p:cNvSpPr txBox="1"/>
          <p:nvPr/>
        </p:nvSpPr>
        <p:spPr>
          <a:xfrm>
            <a:off x="5180619" y="4741675"/>
            <a:ext cx="1928733" cy="353943"/>
          </a:xfrm>
          <a:prstGeom prst="rect">
            <a:avLst/>
          </a:prstGeom>
          <a:noFill/>
        </p:spPr>
        <p:txBody>
          <a:bodyPr wrap="none" rtlCol="0">
            <a:spAutoFit/>
          </a:bodyPr>
          <a:lstStyle/>
          <a:p>
            <a:r>
              <a:rPr lang="zh-CN" altLang="en-US" sz="1700" dirty="0">
                <a:solidFill>
                  <a:srgbClr val="3C3C3B"/>
                </a:solidFill>
                <a:latin typeface="微软雅黑" pitchFamily="34" charset="-122"/>
                <a:ea typeface="微软雅黑" pitchFamily="34" charset="-122"/>
              </a:rPr>
              <a:t>汇总</a:t>
            </a:r>
            <a:r>
              <a:rPr lang="zh-CN" altLang="en-US" sz="1700" dirty="0" smtClean="0">
                <a:solidFill>
                  <a:srgbClr val="3C3C3B"/>
                </a:solidFill>
                <a:latin typeface="微软雅黑" pitchFamily="34" charset="-122"/>
                <a:ea typeface="微软雅黑" pitchFamily="34" charset="-122"/>
              </a:rPr>
              <a:t>设计</a:t>
            </a:r>
            <a:r>
              <a:rPr lang="zh-CN" altLang="en-US" sz="1700" dirty="0">
                <a:solidFill>
                  <a:srgbClr val="3C3C3B"/>
                </a:solidFill>
                <a:latin typeface="微软雅黑" pitchFamily="34" charset="-122"/>
                <a:ea typeface="微软雅黑" pitchFamily="34" charset="-122"/>
              </a:rPr>
              <a:t>考虑要点</a:t>
            </a:r>
            <a:endParaRPr lang="en-US" sz="1700" dirty="0">
              <a:solidFill>
                <a:srgbClr val="3C3C3B"/>
              </a:solidFill>
              <a:latin typeface="微软雅黑" pitchFamily="34" charset="-122"/>
              <a:ea typeface="微软雅黑" pitchFamily="34" charset="-122"/>
            </a:endParaRPr>
          </a:p>
        </p:txBody>
      </p:sp>
      <p:grpSp>
        <p:nvGrpSpPr>
          <p:cNvPr id="43" name="Group 54"/>
          <p:cNvGrpSpPr/>
          <p:nvPr/>
        </p:nvGrpSpPr>
        <p:grpSpPr>
          <a:xfrm>
            <a:off x="4565932" y="2864261"/>
            <a:ext cx="3152245" cy="1796346"/>
            <a:chOff x="2803525" y="2441575"/>
            <a:chExt cx="3540125" cy="3841750"/>
          </a:xfrm>
        </p:grpSpPr>
        <p:sp>
          <p:nvSpPr>
            <p:cNvPr id="44" name="Arc 3"/>
            <p:cNvSpPr>
              <a:spLocks/>
            </p:cNvSpPr>
            <p:nvPr/>
          </p:nvSpPr>
          <p:spPr bwMode="auto">
            <a:xfrm>
              <a:off x="4573588" y="2441575"/>
              <a:ext cx="1770062" cy="19208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6350">
              <a:solidFill>
                <a:srgbClr val="C00000"/>
              </a:solidFill>
              <a:round/>
              <a:headEnd/>
              <a:tailEnd/>
            </a:ln>
          </p:spPr>
          <p:txBody>
            <a:bodyPr/>
            <a:lstStyle/>
            <a:p>
              <a:endParaRPr lang="en-US">
                <a:solidFill>
                  <a:srgbClr val="3C3C3B"/>
                </a:solidFill>
                <a:latin typeface="微软雅黑" pitchFamily="34" charset="-122"/>
                <a:ea typeface="微软雅黑" pitchFamily="34" charset="-122"/>
              </a:endParaRPr>
            </a:p>
          </p:txBody>
        </p:sp>
        <p:sp>
          <p:nvSpPr>
            <p:cNvPr id="45" name="Arc 4"/>
            <p:cNvSpPr>
              <a:spLocks/>
            </p:cNvSpPr>
            <p:nvPr/>
          </p:nvSpPr>
          <p:spPr bwMode="auto">
            <a:xfrm>
              <a:off x="4573588" y="4362450"/>
              <a:ext cx="1770062" cy="1920875"/>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6350">
              <a:solidFill>
                <a:srgbClr val="C00000"/>
              </a:solidFill>
              <a:round/>
              <a:headEnd/>
              <a:tailEnd/>
            </a:ln>
          </p:spPr>
          <p:txBody>
            <a:bodyPr/>
            <a:lstStyle/>
            <a:p>
              <a:endParaRPr lang="en-US">
                <a:solidFill>
                  <a:srgbClr val="3C3C3B"/>
                </a:solidFill>
                <a:latin typeface="微软雅黑" pitchFamily="34" charset="-122"/>
                <a:ea typeface="微软雅黑" pitchFamily="34" charset="-122"/>
              </a:endParaRPr>
            </a:p>
          </p:txBody>
        </p:sp>
        <p:sp>
          <p:nvSpPr>
            <p:cNvPr id="46" name="Arc 5"/>
            <p:cNvSpPr>
              <a:spLocks/>
            </p:cNvSpPr>
            <p:nvPr/>
          </p:nvSpPr>
          <p:spPr bwMode="auto">
            <a:xfrm>
              <a:off x="2803525" y="4362450"/>
              <a:ext cx="1770063" cy="1920875"/>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FFFFFF"/>
            </a:solidFill>
            <a:ln w="6350">
              <a:solidFill>
                <a:srgbClr val="C00000"/>
              </a:solidFill>
              <a:round/>
              <a:headEnd/>
              <a:tailEnd/>
            </a:ln>
          </p:spPr>
          <p:txBody>
            <a:bodyPr/>
            <a:lstStyle/>
            <a:p>
              <a:endParaRPr lang="en-US">
                <a:solidFill>
                  <a:srgbClr val="3C3C3B"/>
                </a:solidFill>
                <a:latin typeface="微软雅黑" pitchFamily="34" charset="-122"/>
                <a:ea typeface="微软雅黑" pitchFamily="34" charset="-122"/>
              </a:endParaRPr>
            </a:p>
          </p:txBody>
        </p:sp>
        <p:sp>
          <p:nvSpPr>
            <p:cNvPr id="47" name="Arc 6"/>
            <p:cNvSpPr>
              <a:spLocks/>
            </p:cNvSpPr>
            <p:nvPr/>
          </p:nvSpPr>
          <p:spPr bwMode="auto">
            <a:xfrm>
              <a:off x="2803525" y="2441575"/>
              <a:ext cx="1770063" cy="1920875"/>
            </a:xfrm>
            <a:custGeom>
              <a:avLst/>
              <a:gdLst>
                <a:gd name="G0" fmla="+- 21600 0 0"/>
                <a:gd name="G1" fmla="+- 21600 0 0"/>
                <a:gd name="G2" fmla="+- 21600 0 0"/>
                <a:gd name="T0" fmla="*/ 0 w 21600"/>
                <a:gd name="T1" fmla="*/ 21600 h 21600"/>
                <a:gd name="T2" fmla="*/ 2160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70"/>
                    <a:pt x="9670" y="0"/>
                    <a:pt x="21599" y="0"/>
                  </a:cubicBezTo>
                </a:path>
                <a:path w="21600" h="21600" stroke="0" extrusionOk="0">
                  <a:moveTo>
                    <a:pt x="0" y="21600"/>
                  </a:moveTo>
                  <a:cubicBezTo>
                    <a:pt x="0" y="9670"/>
                    <a:pt x="9670" y="0"/>
                    <a:pt x="21599" y="0"/>
                  </a:cubicBezTo>
                  <a:lnTo>
                    <a:pt x="21600" y="21600"/>
                  </a:lnTo>
                  <a:close/>
                </a:path>
              </a:pathLst>
            </a:custGeom>
            <a:solidFill>
              <a:srgbClr val="FFFFFF"/>
            </a:solidFill>
            <a:ln w="6350">
              <a:solidFill>
                <a:srgbClr val="C00000"/>
              </a:solidFill>
              <a:round/>
              <a:headEnd/>
              <a:tailEnd/>
            </a:ln>
          </p:spPr>
          <p:txBody>
            <a:bodyPr/>
            <a:lstStyle/>
            <a:p>
              <a:endParaRPr lang="en-US">
                <a:solidFill>
                  <a:srgbClr val="3C3C3B"/>
                </a:solidFill>
                <a:latin typeface="微软雅黑" pitchFamily="34" charset="-122"/>
                <a:ea typeface="微软雅黑" pitchFamily="34" charset="-122"/>
              </a:endParaRPr>
            </a:p>
          </p:txBody>
        </p:sp>
        <p:sp>
          <p:nvSpPr>
            <p:cNvPr id="48" name="Text Box 7"/>
            <p:cNvSpPr txBox="1">
              <a:spLocks noChangeArrowheads="1"/>
            </p:cNvSpPr>
            <p:nvPr/>
          </p:nvSpPr>
          <p:spPr bwMode="auto">
            <a:xfrm>
              <a:off x="4914761" y="3353997"/>
              <a:ext cx="1071701" cy="377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gn="ctr" eaLnBrk="0" hangingPunct="0"/>
              <a:r>
                <a:rPr lang="en-US" altLang="zh-CN" sz="1400" dirty="0" smtClean="0">
                  <a:solidFill>
                    <a:srgbClr val="3C3C3B"/>
                  </a:solidFill>
                  <a:latin typeface="微软雅黑" pitchFamily="34" charset="-122"/>
                  <a:ea typeface="微软雅黑" pitchFamily="34" charset="-122"/>
                </a:rPr>
                <a:t>1-</a:t>
              </a:r>
              <a:r>
                <a:rPr lang="zh-CN" altLang="en-US" sz="1400" dirty="0" smtClean="0">
                  <a:solidFill>
                    <a:srgbClr val="3C3C3B"/>
                  </a:solidFill>
                  <a:latin typeface="微软雅黑" pitchFamily="34" charset="-122"/>
                  <a:ea typeface="微软雅黑" pitchFamily="34" charset="-122"/>
                </a:rPr>
                <a:t>需求分析</a:t>
              </a:r>
              <a:endParaRPr lang="zh-CN" altLang="en-US" sz="1400" dirty="0">
                <a:solidFill>
                  <a:srgbClr val="3C3C3B"/>
                </a:solidFill>
                <a:latin typeface="微软雅黑" pitchFamily="34" charset="-122"/>
                <a:ea typeface="微软雅黑" pitchFamily="34" charset="-122"/>
              </a:endParaRPr>
            </a:p>
          </p:txBody>
        </p:sp>
        <p:sp>
          <p:nvSpPr>
            <p:cNvPr id="49" name="Oval 61"/>
            <p:cNvSpPr>
              <a:spLocks noChangeArrowheads="1"/>
            </p:cNvSpPr>
            <p:nvPr/>
          </p:nvSpPr>
          <p:spPr bwMode="auto">
            <a:xfrm>
              <a:off x="3830638" y="3908031"/>
              <a:ext cx="1485900" cy="908838"/>
            </a:xfrm>
            <a:prstGeom prst="ellipse">
              <a:avLst/>
            </a:prstGeom>
            <a:solidFill>
              <a:schemeClr val="hlink"/>
            </a:solidFill>
            <a:ln w="635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solidFill>
                  <a:srgbClr val="3C3C3B"/>
                </a:solidFill>
                <a:latin typeface="微软雅黑" pitchFamily="34" charset="-122"/>
                <a:ea typeface="微软雅黑" pitchFamily="34" charset="-122"/>
              </a:endParaRPr>
            </a:p>
          </p:txBody>
        </p:sp>
        <p:sp>
          <p:nvSpPr>
            <p:cNvPr id="50" name="Text Box 9"/>
            <p:cNvSpPr txBox="1">
              <a:spLocks noChangeArrowheads="1"/>
            </p:cNvSpPr>
            <p:nvPr/>
          </p:nvSpPr>
          <p:spPr bwMode="auto">
            <a:xfrm>
              <a:off x="3983038" y="4164189"/>
              <a:ext cx="1181100" cy="394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hangingPunct="0"/>
              <a:r>
                <a:rPr lang="zh-CN" altLang="en-US" sz="1200" b="1" dirty="0">
                  <a:solidFill>
                    <a:prstClr val="white"/>
                  </a:solidFill>
                  <a:latin typeface="微软雅黑" pitchFamily="34" charset="-122"/>
                  <a:ea typeface="微软雅黑" pitchFamily="34" charset="-122"/>
                </a:rPr>
                <a:t>汇总</a:t>
              </a:r>
              <a:r>
                <a:rPr lang="zh-CN" altLang="en-US" sz="1200" b="1" dirty="0" smtClean="0">
                  <a:solidFill>
                    <a:prstClr val="white"/>
                  </a:solidFill>
                  <a:latin typeface="微软雅黑" pitchFamily="34" charset="-122"/>
                  <a:ea typeface="微软雅黑" pitchFamily="34" charset="-122"/>
                </a:rPr>
                <a:t>设计</a:t>
              </a:r>
              <a:r>
                <a:rPr lang="zh-CN" altLang="en-US" sz="1200" b="1" dirty="0">
                  <a:solidFill>
                    <a:prstClr val="white"/>
                  </a:solidFill>
                  <a:latin typeface="微软雅黑" pitchFamily="34" charset="-122"/>
                  <a:ea typeface="微软雅黑" pitchFamily="34" charset="-122"/>
                </a:rPr>
                <a:t>过程</a:t>
              </a:r>
            </a:p>
          </p:txBody>
        </p:sp>
        <p:sp>
          <p:nvSpPr>
            <p:cNvPr id="51" name="Freeform 63"/>
            <p:cNvSpPr>
              <a:spLocks/>
            </p:cNvSpPr>
            <p:nvPr/>
          </p:nvSpPr>
          <p:spPr bwMode="auto">
            <a:xfrm rot="16208708">
              <a:off x="5830037" y="4311025"/>
              <a:ext cx="114" cy="404477"/>
            </a:xfrm>
            <a:custGeom>
              <a:avLst/>
              <a:gdLst>
                <a:gd name="T0" fmla="*/ 198 w 198"/>
                <a:gd name="T1" fmla="*/ 123 h 915"/>
                <a:gd name="T2" fmla="*/ 198 w 198"/>
                <a:gd name="T3" fmla="*/ 0 h 915"/>
                <a:gd name="T4" fmla="*/ 0 w 198"/>
                <a:gd name="T5" fmla="*/ 462 h 915"/>
                <a:gd name="T6" fmla="*/ 195 w 198"/>
                <a:gd name="T7" fmla="*/ 915 h 915"/>
                <a:gd name="T8" fmla="*/ 195 w 198"/>
                <a:gd name="T9" fmla="*/ 780 h 915"/>
              </a:gdLst>
              <a:ahLst/>
              <a:cxnLst>
                <a:cxn ang="0">
                  <a:pos x="T0" y="T1"/>
                </a:cxn>
                <a:cxn ang="0">
                  <a:pos x="T2" y="T3"/>
                </a:cxn>
                <a:cxn ang="0">
                  <a:pos x="T4" y="T5"/>
                </a:cxn>
                <a:cxn ang="0">
                  <a:pos x="T6" y="T7"/>
                </a:cxn>
                <a:cxn ang="0">
                  <a:pos x="T8" y="T9"/>
                </a:cxn>
              </a:cxnLst>
              <a:rect l="0" t="0" r="r" b="b"/>
              <a:pathLst>
                <a:path w="198" h="915">
                  <a:moveTo>
                    <a:pt x="198" y="123"/>
                  </a:moveTo>
                  <a:lnTo>
                    <a:pt x="198" y="0"/>
                  </a:lnTo>
                  <a:lnTo>
                    <a:pt x="0" y="462"/>
                  </a:lnTo>
                  <a:lnTo>
                    <a:pt x="195" y="915"/>
                  </a:lnTo>
                  <a:lnTo>
                    <a:pt x="195" y="780"/>
                  </a:lnTo>
                </a:path>
              </a:pathLst>
            </a:custGeom>
            <a:solidFill>
              <a:schemeClr val="bg1"/>
            </a:solidFill>
            <a:ln w="6350" cap="flat" cmpd="sng">
              <a:solidFill>
                <a:srgbClr val="C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3C3C3B"/>
                </a:solidFill>
                <a:latin typeface="微软雅黑" pitchFamily="34" charset="-122"/>
                <a:ea typeface="微软雅黑" pitchFamily="34" charset="-122"/>
              </a:endParaRPr>
            </a:p>
          </p:txBody>
        </p:sp>
        <p:sp>
          <p:nvSpPr>
            <p:cNvPr id="52" name="Freeform 64"/>
            <p:cNvSpPr>
              <a:spLocks/>
            </p:cNvSpPr>
            <p:nvPr/>
          </p:nvSpPr>
          <p:spPr bwMode="auto">
            <a:xfrm rot="5408708">
              <a:off x="3354956" y="4161088"/>
              <a:ext cx="114" cy="404477"/>
            </a:xfrm>
            <a:custGeom>
              <a:avLst/>
              <a:gdLst>
                <a:gd name="T0" fmla="*/ 198 w 198"/>
                <a:gd name="T1" fmla="*/ 123 h 915"/>
                <a:gd name="T2" fmla="*/ 198 w 198"/>
                <a:gd name="T3" fmla="*/ 0 h 915"/>
                <a:gd name="T4" fmla="*/ 0 w 198"/>
                <a:gd name="T5" fmla="*/ 462 h 915"/>
                <a:gd name="T6" fmla="*/ 195 w 198"/>
                <a:gd name="T7" fmla="*/ 915 h 915"/>
                <a:gd name="T8" fmla="*/ 195 w 198"/>
                <a:gd name="T9" fmla="*/ 780 h 915"/>
              </a:gdLst>
              <a:ahLst/>
              <a:cxnLst>
                <a:cxn ang="0">
                  <a:pos x="T0" y="T1"/>
                </a:cxn>
                <a:cxn ang="0">
                  <a:pos x="T2" y="T3"/>
                </a:cxn>
                <a:cxn ang="0">
                  <a:pos x="T4" y="T5"/>
                </a:cxn>
                <a:cxn ang="0">
                  <a:pos x="T6" y="T7"/>
                </a:cxn>
                <a:cxn ang="0">
                  <a:pos x="T8" y="T9"/>
                </a:cxn>
              </a:cxnLst>
              <a:rect l="0" t="0" r="r" b="b"/>
              <a:pathLst>
                <a:path w="198" h="915">
                  <a:moveTo>
                    <a:pt x="198" y="123"/>
                  </a:moveTo>
                  <a:lnTo>
                    <a:pt x="198" y="0"/>
                  </a:lnTo>
                  <a:lnTo>
                    <a:pt x="0" y="462"/>
                  </a:lnTo>
                  <a:lnTo>
                    <a:pt x="195" y="915"/>
                  </a:lnTo>
                  <a:lnTo>
                    <a:pt x="195" y="780"/>
                  </a:lnTo>
                </a:path>
              </a:pathLst>
            </a:custGeom>
            <a:solidFill>
              <a:schemeClr val="bg1"/>
            </a:solidFill>
            <a:ln w="6350" cap="flat" cmpd="sng">
              <a:solidFill>
                <a:srgbClr val="C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3C3C3B"/>
                </a:solidFill>
                <a:latin typeface="微软雅黑" pitchFamily="34" charset="-122"/>
                <a:ea typeface="微软雅黑" pitchFamily="34" charset="-122"/>
              </a:endParaRPr>
            </a:p>
          </p:txBody>
        </p:sp>
        <p:sp>
          <p:nvSpPr>
            <p:cNvPr id="53" name="Freeform 65"/>
            <p:cNvSpPr>
              <a:spLocks/>
            </p:cNvSpPr>
            <p:nvPr/>
          </p:nvSpPr>
          <p:spPr bwMode="auto">
            <a:xfrm rot="21591292" flipH="1">
              <a:off x="4552038" y="2689126"/>
              <a:ext cx="71" cy="646313"/>
            </a:xfrm>
            <a:custGeom>
              <a:avLst/>
              <a:gdLst>
                <a:gd name="T0" fmla="*/ 198 w 198"/>
                <a:gd name="T1" fmla="*/ 123 h 915"/>
                <a:gd name="T2" fmla="*/ 198 w 198"/>
                <a:gd name="T3" fmla="*/ 0 h 915"/>
                <a:gd name="T4" fmla="*/ 0 w 198"/>
                <a:gd name="T5" fmla="*/ 462 h 915"/>
                <a:gd name="T6" fmla="*/ 195 w 198"/>
                <a:gd name="T7" fmla="*/ 915 h 915"/>
                <a:gd name="T8" fmla="*/ 195 w 198"/>
                <a:gd name="T9" fmla="*/ 780 h 915"/>
              </a:gdLst>
              <a:ahLst/>
              <a:cxnLst>
                <a:cxn ang="0">
                  <a:pos x="T0" y="T1"/>
                </a:cxn>
                <a:cxn ang="0">
                  <a:pos x="T2" y="T3"/>
                </a:cxn>
                <a:cxn ang="0">
                  <a:pos x="T4" y="T5"/>
                </a:cxn>
                <a:cxn ang="0">
                  <a:pos x="T6" y="T7"/>
                </a:cxn>
                <a:cxn ang="0">
                  <a:pos x="T8" y="T9"/>
                </a:cxn>
              </a:cxnLst>
              <a:rect l="0" t="0" r="r" b="b"/>
              <a:pathLst>
                <a:path w="198" h="915">
                  <a:moveTo>
                    <a:pt x="198" y="123"/>
                  </a:moveTo>
                  <a:lnTo>
                    <a:pt x="198" y="0"/>
                  </a:lnTo>
                  <a:lnTo>
                    <a:pt x="0" y="462"/>
                  </a:lnTo>
                  <a:lnTo>
                    <a:pt x="195" y="915"/>
                  </a:lnTo>
                  <a:lnTo>
                    <a:pt x="195" y="780"/>
                  </a:lnTo>
                </a:path>
              </a:pathLst>
            </a:custGeom>
            <a:solidFill>
              <a:schemeClr val="bg1"/>
            </a:solidFill>
            <a:ln w="6350" cap="flat" cmpd="sng">
              <a:solidFill>
                <a:srgbClr val="C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3C3C3B"/>
                </a:solidFill>
                <a:latin typeface="微软雅黑" pitchFamily="34" charset="-122"/>
                <a:ea typeface="微软雅黑" pitchFamily="34" charset="-122"/>
              </a:endParaRPr>
            </a:p>
          </p:txBody>
        </p:sp>
        <p:sp>
          <p:nvSpPr>
            <p:cNvPr id="54" name="Freeform 68"/>
            <p:cNvSpPr>
              <a:spLocks/>
            </p:cNvSpPr>
            <p:nvPr/>
          </p:nvSpPr>
          <p:spPr bwMode="auto">
            <a:xfrm rot="10791292" flipH="1">
              <a:off x="4552038" y="5394224"/>
              <a:ext cx="71" cy="646313"/>
            </a:xfrm>
            <a:custGeom>
              <a:avLst/>
              <a:gdLst>
                <a:gd name="T0" fmla="*/ 198 w 198"/>
                <a:gd name="T1" fmla="*/ 123 h 915"/>
                <a:gd name="T2" fmla="*/ 198 w 198"/>
                <a:gd name="T3" fmla="*/ 0 h 915"/>
                <a:gd name="T4" fmla="*/ 0 w 198"/>
                <a:gd name="T5" fmla="*/ 462 h 915"/>
                <a:gd name="T6" fmla="*/ 195 w 198"/>
                <a:gd name="T7" fmla="*/ 915 h 915"/>
                <a:gd name="T8" fmla="*/ 195 w 198"/>
                <a:gd name="T9" fmla="*/ 780 h 915"/>
              </a:gdLst>
              <a:ahLst/>
              <a:cxnLst>
                <a:cxn ang="0">
                  <a:pos x="T0" y="T1"/>
                </a:cxn>
                <a:cxn ang="0">
                  <a:pos x="T2" y="T3"/>
                </a:cxn>
                <a:cxn ang="0">
                  <a:pos x="T4" y="T5"/>
                </a:cxn>
                <a:cxn ang="0">
                  <a:pos x="T6" y="T7"/>
                </a:cxn>
                <a:cxn ang="0">
                  <a:pos x="T8" y="T9"/>
                </a:cxn>
              </a:cxnLst>
              <a:rect l="0" t="0" r="r" b="b"/>
              <a:pathLst>
                <a:path w="198" h="915">
                  <a:moveTo>
                    <a:pt x="198" y="123"/>
                  </a:moveTo>
                  <a:lnTo>
                    <a:pt x="198" y="0"/>
                  </a:lnTo>
                  <a:lnTo>
                    <a:pt x="0" y="462"/>
                  </a:lnTo>
                  <a:lnTo>
                    <a:pt x="195" y="915"/>
                  </a:lnTo>
                  <a:lnTo>
                    <a:pt x="195" y="780"/>
                  </a:lnTo>
                </a:path>
              </a:pathLst>
            </a:custGeom>
            <a:solidFill>
              <a:schemeClr val="bg1"/>
            </a:solidFill>
            <a:ln w="6350" cap="flat" cmpd="sng">
              <a:solidFill>
                <a:srgbClr val="C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3C3C3B"/>
                </a:solidFill>
                <a:latin typeface="微软雅黑" pitchFamily="34" charset="-122"/>
                <a:ea typeface="微软雅黑" pitchFamily="34" charset="-122"/>
              </a:endParaRPr>
            </a:p>
          </p:txBody>
        </p:sp>
        <p:sp>
          <p:nvSpPr>
            <p:cNvPr id="55" name="Text Box 14"/>
            <p:cNvSpPr txBox="1">
              <a:spLocks noChangeArrowheads="1"/>
            </p:cNvSpPr>
            <p:nvPr/>
          </p:nvSpPr>
          <p:spPr bwMode="auto">
            <a:xfrm>
              <a:off x="3152775" y="3353997"/>
              <a:ext cx="1250352" cy="377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gn="ctr" eaLnBrk="0" hangingPunct="0"/>
              <a:r>
                <a:rPr lang="en-US" altLang="zh-CN" sz="1400" dirty="0" smtClean="0">
                  <a:solidFill>
                    <a:srgbClr val="3C3C3B"/>
                  </a:solidFill>
                  <a:latin typeface="微软雅黑" pitchFamily="34" charset="-122"/>
                  <a:ea typeface="微软雅黑" pitchFamily="34" charset="-122"/>
                </a:rPr>
                <a:t>4-</a:t>
              </a:r>
              <a:r>
                <a:rPr lang="zh-CN" altLang="en-US" sz="1400" dirty="0">
                  <a:solidFill>
                    <a:srgbClr val="3C3C3B"/>
                  </a:solidFill>
                  <a:latin typeface="微软雅黑" pitchFamily="34" charset="-122"/>
                  <a:ea typeface="微软雅黑" pitchFamily="34" charset="-122"/>
                </a:rPr>
                <a:t>数据</a:t>
              </a:r>
              <a:r>
                <a:rPr lang="zh-CN" altLang="en-US" sz="1400" dirty="0" smtClean="0">
                  <a:solidFill>
                    <a:srgbClr val="3C3C3B"/>
                  </a:solidFill>
                  <a:latin typeface="微软雅黑" pitchFamily="34" charset="-122"/>
                  <a:ea typeface="微软雅黑" pitchFamily="34" charset="-122"/>
                </a:rPr>
                <a:t>映射</a:t>
              </a:r>
              <a:endParaRPr lang="zh-CN" altLang="en-US" sz="1400" dirty="0">
                <a:solidFill>
                  <a:srgbClr val="3C3C3B"/>
                </a:solidFill>
                <a:latin typeface="微软雅黑" pitchFamily="34" charset="-122"/>
                <a:ea typeface="微软雅黑" pitchFamily="34" charset="-122"/>
              </a:endParaRPr>
            </a:p>
          </p:txBody>
        </p:sp>
        <p:sp>
          <p:nvSpPr>
            <p:cNvPr id="56" name="Text Box 15"/>
            <p:cNvSpPr txBox="1">
              <a:spLocks noChangeArrowheads="1"/>
            </p:cNvSpPr>
            <p:nvPr/>
          </p:nvSpPr>
          <p:spPr bwMode="auto">
            <a:xfrm>
              <a:off x="4856153" y="5208075"/>
              <a:ext cx="1130311" cy="377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gn="ctr" eaLnBrk="0" hangingPunct="0"/>
              <a:r>
                <a:rPr lang="en-US" altLang="zh-CN" sz="1400" dirty="0" smtClean="0">
                  <a:solidFill>
                    <a:srgbClr val="3C3C3B"/>
                  </a:solidFill>
                  <a:latin typeface="微软雅黑" pitchFamily="34" charset="-122"/>
                  <a:ea typeface="微软雅黑" pitchFamily="34" charset="-122"/>
                </a:rPr>
                <a:t>2-</a:t>
              </a:r>
              <a:r>
                <a:rPr lang="zh-CN" altLang="en-US" sz="1400" dirty="0" smtClean="0">
                  <a:solidFill>
                    <a:srgbClr val="3C3C3B"/>
                  </a:solidFill>
                  <a:latin typeface="微软雅黑" pitchFamily="34" charset="-122"/>
                  <a:ea typeface="微软雅黑" pitchFamily="34" charset="-122"/>
                </a:rPr>
                <a:t>数据分析</a:t>
              </a:r>
              <a:endParaRPr lang="zh-CN" altLang="en-US" sz="1400" dirty="0">
                <a:solidFill>
                  <a:srgbClr val="3C3C3B"/>
                </a:solidFill>
                <a:latin typeface="微软雅黑" pitchFamily="34" charset="-122"/>
                <a:ea typeface="微软雅黑" pitchFamily="34" charset="-122"/>
              </a:endParaRPr>
            </a:p>
          </p:txBody>
        </p:sp>
        <p:sp>
          <p:nvSpPr>
            <p:cNvPr id="57" name="Text Box 16"/>
            <p:cNvSpPr txBox="1">
              <a:spLocks noChangeArrowheads="1"/>
            </p:cNvSpPr>
            <p:nvPr/>
          </p:nvSpPr>
          <p:spPr bwMode="auto">
            <a:xfrm>
              <a:off x="3152775" y="5081202"/>
              <a:ext cx="1041563" cy="377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gn="ctr" eaLnBrk="0" hangingPunct="0"/>
              <a:r>
                <a:rPr lang="en-US" altLang="zh-CN" sz="1400" dirty="0" smtClean="0">
                  <a:solidFill>
                    <a:srgbClr val="3C3C3B"/>
                  </a:solidFill>
                  <a:latin typeface="微软雅黑" pitchFamily="34" charset="-122"/>
                  <a:ea typeface="微软雅黑" pitchFamily="34" charset="-122"/>
                </a:rPr>
                <a:t>3-</a:t>
              </a:r>
              <a:r>
                <a:rPr lang="zh-CN" altLang="en-US" sz="1400" dirty="0" smtClean="0">
                  <a:solidFill>
                    <a:srgbClr val="3C3C3B"/>
                  </a:solidFill>
                  <a:latin typeface="微软雅黑" pitchFamily="34" charset="-122"/>
                  <a:ea typeface="微软雅黑" pitchFamily="34" charset="-122"/>
                </a:rPr>
                <a:t>模型设计</a:t>
              </a:r>
              <a:endParaRPr lang="zh-CN" altLang="en-US" sz="1400" dirty="0">
                <a:solidFill>
                  <a:srgbClr val="3C3C3B"/>
                </a:solidFill>
                <a:latin typeface="微软雅黑" pitchFamily="34" charset="-122"/>
                <a:ea typeface="微软雅黑" pitchFamily="34" charset="-122"/>
              </a:endParaRPr>
            </a:p>
          </p:txBody>
        </p:sp>
      </p:grpSp>
      <p:pic>
        <p:nvPicPr>
          <p:cNvPr id="5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256" y="3272623"/>
            <a:ext cx="1813011" cy="725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图片 58"/>
          <p:cNvPicPr>
            <a:picLocks noChangeAspect="1"/>
          </p:cNvPicPr>
          <p:nvPr/>
        </p:nvPicPr>
        <p:blipFill>
          <a:blip r:embed="rId4"/>
          <a:stretch>
            <a:fillRect/>
          </a:stretch>
        </p:blipFill>
        <p:spPr>
          <a:xfrm>
            <a:off x="905465" y="4449601"/>
            <a:ext cx="2376266" cy="627953"/>
          </a:xfrm>
          <a:prstGeom prst="rect">
            <a:avLst/>
          </a:prstGeom>
        </p:spPr>
      </p:pic>
      <p:pic>
        <p:nvPicPr>
          <p:cNvPr id="60" name="图片 59"/>
          <p:cNvPicPr>
            <a:picLocks noChangeAspect="1"/>
          </p:cNvPicPr>
          <p:nvPr/>
        </p:nvPicPr>
        <p:blipFill>
          <a:blip r:embed="rId5" cstate="print"/>
          <a:stretch>
            <a:fillRect/>
          </a:stretch>
        </p:blipFill>
        <p:spPr>
          <a:xfrm>
            <a:off x="905464" y="5564468"/>
            <a:ext cx="2407981" cy="809586"/>
          </a:xfrm>
          <a:prstGeom prst="rect">
            <a:avLst/>
          </a:prstGeom>
        </p:spPr>
      </p:pic>
      <p:pic>
        <p:nvPicPr>
          <p:cNvPr id="74" name="图片 73"/>
          <p:cNvPicPr>
            <a:picLocks noChangeAspect="1"/>
          </p:cNvPicPr>
          <p:nvPr/>
        </p:nvPicPr>
        <p:blipFill>
          <a:blip r:embed="rId6"/>
          <a:stretch>
            <a:fillRect/>
          </a:stretch>
        </p:blipFill>
        <p:spPr>
          <a:xfrm>
            <a:off x="8985453" y="3564318"/>
            <a:ext cx="2684279" cy="1380638"/>
          </a:xfrm>
          <a:prstGeom prst="rect">
            <a:avLst/>
          </a:prstGeom>
        </p:spPr>
      </p:pic>
      <p:pic>
        <p:nvPicPr>
          <p:cNvPr id="75" name="图片 74"/>
          <p:cNvPicPr>
            <a:picLocks noChangeAspect="1"/>
          </p:cNvPicPr>
          <p:nvPr/>
        </p:nvPicPr>
        <p:blipFill>
          <a:blip r:embed="rId7"/>
          <a:stretch>
            <a:fillRect/>
          </a:stretch>
        </p:blipFill>
        <p:spPr>
          <a:xfrm>
            <a:off x="8856761" y="5003262"/>
            <a:ext cx="2812971" cy="1236511"/>
          </a:xfrm>
          <a:prstGeom prst="rect">
            <a:avLst/>
          </a:prstGeom>
        </p:spPr>
      </p:pic>
    </p:spTree>
    <p:extLst>
      <p:ext uri="{BB962C8B-B14F-4D97-AF65-F5344CB8AC3E}">
        <p14:creationId xmlns:p14="http://schemas.microsoft.com/office/powerpoint/2010/main" val="3715050329"/>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sp>
        <p:nvSpPr>
          <p:cNvPr id="3" name="标题 3"/>
          <p:cNvSpPr txBox="1">
            <a:spLocks/>
          </p:cNvSpPr>
          <p:nvPr/>
        </p:nvSpPr>
        <p:spPr>
          <a:xfrm>
            <a:off x="609759" y="398026"/>
            <a:ext cx="10975658" cy="516586"/>
          </a:xfrm>
          <a:prstGeom prst="rect">
            <a:avLst/>
          </a:prstGeom>
        </p:spPr>
        <p:txBody>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914400" fontAlgn="auto">
              <a:spcBef>
                <a:spcPts val="0"/>
              </a:spcBef>
              <a:spcAft>
                <a:spcPts val="0"/>
              </a:spcAft>
              <a:defRPr/>
            </a:pPr>
            <a:r>
              <a:rPr lang="zh-CN" altLang="en-US" sz="2400" kern="0" dirty="0">
                <a:latin typeface="微软雅黑" panose="020B0503020204020204" pitchFamily="34" charset="-122"/>
                <a:ea typeface="微软雅黑" panose="020B0503020204020204" pitchFamily="34" charset="-122"/>
              </a:rPr>
              <a:t>汇总层模型设计围绕分析对象、业务分类及业务过程三个维度展开</a:t>
            </a:r>
          </a:p>
        </p:txBody>
      </p:sp>
      <p:sp>
        <p:nvSpPr>
          <p:cNvPr id="4" name="内容占位符 1"/>
          <p:cNvSpPr txBox="1">
            <a:spLocks/>
          </p:cNvSpPr>
          <p:nvPr/>
        </p:nvSpPr>
        <p:spPr>
          <a:xfrm>
            <a:off x="609759" y="1152865"/>
            <a:ext cx="10975658" cy="2420945"/>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defTabSz="1026399">
              <a:lnSpc>
                <a:spcPct val="125000"/>
              </a:lnSpc>
            </a:pPr>
            <a:r>
              <a:rPr lang="zh-CN" altLang="en-US" sz="1800" b="0" kern="0" dirty="0" smtClean="0">
                <a:solidFill>
                  <a:srgbClr val="FF0000"/>
                </a:solidFill>
                <a:latin typeface="微软雅黑" panose="020B0503020204020204" pitchFamily="34" charset="-122"/>
                <a:ea typeface="微软雅黑" panose="020B0503020204020204" pitchFamily="34" charset="-122"/>
              </a:rPr>
              <a:t>分析对象</a:t>
            </a:r>
            <a:r>
              <a:rPr lang="zh-CN" altLang="en-US" sz="1800" b="0" kern="0" dirty="0" smtClean="0">
                <a:latin typeface="微软雅黑" panose="020B0503020204020204" pitchFamily="34" charset="-122"/>
                <a:ea typeface="微软雅黑" panose="020B0503020204020204" pitchFamily="34" charset="-122"/>
              </a:rPr>
              <a:t>：</a:t>
            </a:r>
            <a:r>
              <a:rPr lang="zh-CN" altLang="en-US" sz="1800" b="0" kern="0" dirty="0">
                <a:latin typeface="微软雅黑" panose="020B0503020204020204" pitchFamily="34" charset="-122"/>
                <a:ea typeface="微软雅黑" panose="020B0503020204020204" pitchFamily="34" charset="-122"/>
              </a:rPr>
              <a:t>组织</a:t>
            </a:r>
            <a:r>
              <a:rPr lang="zh-CN" altLang="en-US" sz="1800" b="0" kern="0" dirty="0" smtClean="0">
                <a:latin typeface="微软雅黑" panose="020B0503020204020204" pitchFamily="34" charset="-122"/>
                <a:ea typeface="微软雅黑" panose="020B0503020204020204" pitchFamily="34" charset="-122"/>
              </a:rPr>
              <a:t>经营过程</a:t>
            </a:r>
            <a:r>
              <a:rPr lang="zh-CN" altLang="en-US" sz="1800" b="0" kern="0" dirty="0">
                <a:latin typeface="微软雅黑" panose="020B0503020204020204" pitchFamily="34" charset="-122"/>
                <a:ea typeface="微软雅黑" panose="020B0503020204020204" pitchFamily="34" charset="-122"/>
              </a:rPr>
              <a:t>中涉及的关键</a:t>
            </a:r>
            <a:r>
              <a:rPr lang="zh-CN" altLang="en-US" sz="1800" b="0" kern="0" dirty="0" smtClean="0">
                <a:latin typeface="微软雅黑" panose="020B0503020204020204" pitchFamily="34" charset="-122"/>
                <a:ea typeface="微软雅黑" panose="020B0503020204020204" pitchFamily="34" charset="-122"/>
              </a:rPr>
              <a:t>实体，通过需求分析，华为的分析对象有用户、设备和业务。</a:t>
            </a:r>
            <a:endParaRPr lang="zh-CN" altLang="en-US" sz="1800" b="0" kern="0" dirty="0">
              <a:latin typeface="微软雅黑" panose="020B0503020204020204" pitchFamily="34" charset="-122"/>
              <a:ea typeface="微软雅黑" panose="020B0503020204020204" pitchFamily="34" charset="-122"/>
            </a:endParaRPr>
          </a:p>
          <a:p>
            <a:pPr defTabSz="1026399">
              <a:lnSpc>
                <a:spcPct val="125000"/>
              </a:lnSpc>
            </a:pPr>
            <a:r>
              <a:rPr lang="zh-CN" altLang="en-US" sz="1800" b="0" kern="0" dirty="0" smtClean="0">
                <a:solidFill>
                  <a:srgbClr val="FF0000"/>
                </a:solidFill>
                <a:latin typeface="微软雅黑" panose="020B0503020204020204" pitchFamily="34" charset="-122"/>
                <a:ea typeface="微软雅黑" panose="020B0503020204020204" pitchFamily="34" charset="-122"/>
              </a:rPr>
              <a:t>业务分类</a:t>
            </a:r>
            <a:r>
              <a:rPr lang="zh-CN" altLang="en-US" sz="1800" b="0" kern="0" dirty="0" smtClean="0">
                <a:latin typeface="微软雅黑" panose="020B0503020204020204" pitchFamily="34" charset="-122"/>
                <a:ea typeface="微软雅黑" panose="020B0503020204020204" pitchFamily="34" charset="-122"/>
              </a:rPr>
              <a:t>：组织经营的业务的形态分类。</a:t>
            </a:r>
            <a:endParaRPr lang="zh-CN" altLang="en-US" sz="1800" b="0" kern="0" dirty="0">
              <a:latin typeface="微软雅黑" panose="020B0503020204020204" pitchFamily="34" charset="-122"/>
              <a:ea typeface="微软雅黑" panose="020B0503020204020204" pitchFamily="34" charset="-122"/>
            </a:endParaRPr>
          </a:p>
          <a:p>
            <a:pPr defTabSz="1026399">
              <a:lnSpc>
                <a:spcPct val="125000"/>
              </a:lnSpc>
            </a:pPr>
            <a:r>
              <a:rPr lang="zh-CN" altLang="en-US" sz="1800" b="0" kern="0" dirty="0" smtClean="0">
                <a:solidFill>
                  <a:srgbClr val="FF0000"/>
                </a:solidFill>
                <a:latin typeface="微软雅黑" panose="020B0503020204020204" pitchFamily="34" charset="-122"/>
                <a:ea typeface="微软雅黑" panose="020B0503020204020204" pitchFamily="34" charset="-122"/>
              </a:rPr>
              <a:t>业务过程</a:t>
            </a:r>
            <a:r>
              <a:rPr lang="zh-CN" altLang="en-US" sz="1800" b="0" kern="0" dirty="0" smtClean="0">
                <a:latin typeface="微软雅黑" panose="020B0503020204020204" pitchFamily="34" charset="-122"/>
                <a:ea typeface="微软雅黑" panose="020B0503020204020204" pitchFamily="34" charset="-122"/>
              </a:rPr>
              <a:t>：</a:t>
            </a:r>
            <a:r>
              <a:rPr lang="zh-CN" altLang="en-US" sz="1800" b="0" kern="0" dirty="0">
                <a:latin typeface="微软雅黑" panose="020B0503020204020204" pitchFamily="34" charset="-122"/>
                <a:ea typeface="微软雅黑" panose="020B0503020204020204" pitchFamily="34" charset="-122"/>
              </a:rPr>
              <a:t>组织</a:t>
            </a:r>
            <a:r>
              <a:rPr lang="zh-CN" altLang="en-US" sz="1800" b="0" kern="0" dirty="0" smtClean="0">
                <a:latin typeface="微软雅黑" panose="020B0503020204020204" pitchFamily="34" charset="-122"/>
                <a:ea typeface="微软雅黑" panose="020B0503020204020204" pitchFamily="34" charset="-122"/>
              </a:rPr>
              <a:t>完成</a:t>
            </a:r>
            <a:r>
              <a:rPr lang="zh-CN" altLang="en-US" sz="1800" b="0" kern="0" dirty="0">
                <a:latin typeface="微软雅黑" panose="020B0503020204020204" pitchFamily="34" charset="-122"/>
                <a:ea typeface="微软雅黑" panose="020B0503020204020204" pitchFamily="34" charset="-122"/>
              </a:rPr>
              <a:t>的操作型</a:t>
            </a:r>
            <a:r>
              <a:rPr lang="zh-CN" altLang="en-US" sz="1800" b="0" kern="0" dirty="0" smtClean="0">
                <a:latin typeface="微软雅黑" panose="020B0503020204020204" pitchFamily="34" charset="-122"/>
                <a:ea typeface="微软雅黑" panose="020B0503020204020204" pitchFamily="34" charset="-122"/>
              </a:rPr>
              <a:t>活动，模型设计即是为评估业务过程提供可测量的指标。通过梳理各业务的业务过程，提炼各业务公共的业务过程，设计汇总层模型。</a:t>
            </a:r>
            <a:endParaRPr lang="en-US" altLang="zh-CN" sz="1800" b="0" kern="0" dirty="0" smtClean="0">
              <a:latin typeface="微软雅黑" panose="020B0503020204020204" pitchFamily="34" charset="-122"/>
              <a:ea typeface="微软雅黑" panose="020B0503020204020204" pitchFamily="34" charset="-122"/>
            </a:endParaRPr>
          </a:p>
        </p:txBody>
      </p:sp>
      <p:sp>
        <p:nvSpPr>
          <p:cNvPr id="5" name="矩形 4"/>
          <p:cNvSpPr/>
          <p:nvPr/>
        </p:nvSpPr>
        <p:spPr>
          <a:xfrm>
            <a:off x="2469061" y="3201649"/>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用户</a:t>
            </a:r>
          </a:p>
        </p:txBody>
      </p:sp>
      <p:sp>
        <p:nvSpPr>
          <p:cNvPr id="6" name="矩形 5"/>
          <p:cNvSpPr/>
          <p:nvPr/>
        </p:nvSpPr>
        <p:spPr>
          <a:xfrm>
            <a:off x="5566497" y="3201649"/>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设备</a:t>
            </a:r>
          </a:p>
        </p:txBody>
      </p:sp>
      <p:sp>
        <p:nvSpPr>
          <p:cNvPr id="7" name="矩形 6"/>
          <p:cNvSpPr/>
          <p:nvPr/>
        </p:nvSpPr>
        <p:spPr>
          <a:xfrm>
            <a:off x="8978657" y="3201649"/>
            <a:ext cx="2544663" cy="360083"/>
          </a:xfrm>
          <a:prstGeom prst="rect">
            <a:avLst/>
          </a:prstGeom>
          <a:solidFill>
            <a:schemeClr val="accent2">
              <a:lumMod val="20000"/>
              <a:lumOff val="80000"/>
            </a:schemeClr>
          </a:solidFill>
          <a:ln w="6350">
            <a:solidFill>
              <a:schemeClr val="accent2"/>
            </a:solidFill>
            <a:miter lim="800000"/>
            <a:headEnd/>
            <a:tailEnd/>
          </a:ln>
          <a:effectLst/>
        </p:spPr>
        <p:txBody>
          <a:bodyPr lIns="91461" tIns="0" rIns="0" bIns="0" anchor="ctr">
            <a:noAutofit/>
          </a:bodyPr>
          <a:lstStyle/>
          <a:p>
            <a:pPr algn="ctr" defTabSz="457291"/>
            <a:r>
              <a:rPr lang="zh-CN" altLang="en-US" sz="1600" dirty="0">
                <a:latin typeface="Arial" panose="020B0604020202020204" pitchFamily="34" charset="0"/>
                <a:ea typeface="微软雅黑" panose="020B0503020204020204" pitchFamily="34" charset="-122"/>
                <a:cs typeface="Arial" panose="020B0604020202020204" pitchFamily="34" charset="0"/>
              </a:rPr>
              <a:t>业务</a:t>
            </a:r>
          </a:p>
        </p:txBody>
      </p:sp>
      <p:sp>
        <p:nvSpPr>
          <p:cNvPr id="8" name="TextBox 7"/>
          <p:cNvSpPr txBox="1"/>
          <p:nvPr/>
        </p:nvSpPr>
        <p:spPr>
          <a:xfrm>
            <a:off x="1011311" y="3832437"/>
            <a:ext cx="1040620" cy="343851"/>
          </a:xfrm>
          <a:prstGeom prst="rect">
            <a:avLst/>
          </a:prstGeom>
          <a:noFill/>
        </p:spPr>
        <p:txBody>
          <a:bodyPr wrap="none" lIns="108878" tIns="54439" rIns="108878" bIns="54439" rtlCol="0">
            <a:spAutoFit/>
          </a:bodyPr>
          <a:lstStyle/>
          <a:p>
            <a:pPr>
              <a:lnSpc>
                <a:spcPct val="95000"/>
              </a:lnSpc>
              <a:spcBef>
                <a:spcPts val="476"/>
              </a:spcBef>
            </a:pPr>
            <a:r>
              <a:rPr lang="zh-CN" altLang="en-US" sz="1600" dirty="0" smtClean="0">
                <a:solidFill>
                  <a:srgbClr val="FF0000"/>
                </a:solidFill>
                <a:latin typeface="微软雅黑" panose="020B0503020204020204" pitchFamily="34" charset="-122"/>
                <a:ea typeface="微软雅黑" panose="020B0503020204020204" pitchFamily="34" charset="-122"/>
              </a:rPr>
              <a:t>统一账号</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1011311" y="4481806"/>
            <a:ext cx="1040620" cy="343851"/>
          </a:xfrm>
          <a:prstGeom prst="rect">
            <a:avLst/>
          </a:prstGeom>
          <a:noFill/>
        </p:spPr>
        <p:txBody>
          <a:bodyPr wrap="none" lIns="108878" tIns="54439" rIns="108878" bIns="54439" rtlCol="0">
            <a:spAutoFit/>
          </a:bodyPr>
          <a:lstStyle/>
          <a:p>
            <a:pPr>
              <a:lnSpc>
                <a:spcPct val="95000"/>
              </a:lnSpc>
              <a:spcBef>
                <a:spcPts val="476"/>
              </a:spcBef>
            </a:pPr>
            <a:r>
              <a:rPr lang="zh-CN" altLang="en-US" sz="1600" dirty="0" smtClean="0">
                <a:solidFill>
                  <a:srgbClr val="231F20"/>
                </a:solidFill>
                <a:latin typeface="微软雅黑" panose="020B0503020204020204" pitchFamily="34" charset="-122"/>
                <a:ea typeface="微软雅黑" panose="020B0503020204020204" pitchFamily="34" charset="-122"/>
              </a:rPr>
              <a:t>应用市场</a:t>
            </a:r>
            <a:endParaRPr lang="zh-CN" altLang="en-US" sz="1600" dirty="0">
              <a:solidFill>
                <a:srgbClr val="231F20"/>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15626" y="5296317"/>
            <a:ext cx="10755995"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11311" y="4924832"/>
            <a:ext cx="630251" cy="343851"/>
          </a:xfrm>
          <a:prstGeom prst="rect">
            <a:avLst/>
          </a:prstGeom>
          <a:noFill/>
        </p:spPr>
        <p:txBody>
          <a:bodyPr wrap="none" lIns="108878" tIns="54439" rIns="108878" bIns="54439" rtlCol="0">
            <a:spAutoFit/>
          </a:bodyPr>
          <a:lstStyle/>
          <a:p>
            <a:pPr>
              <a:lnSpc>
                <a:spcPct val="95000"/>
              </a:lnSpc>
              <a:spcBef>
                <a:spcPts val="476"/>
              </a:spcBef>
            </a:pPr>
            <a:r>
              <a:rPr lang="zh-CN" altLang="en-US" sz="1600" dirty="0" smtClean="0">
                <a:solidFill>
                  <a:srgbClr val="231F20"/>
                </a:solidFill>
                <a:latin typeface="微软雅黑" panose="020B0503020204020204" pitchFamily="34" charset="-122"/>
                <a:ea typeface="微软雅黑" panose="020B0503020204020204" pitchFamily="34" charset="-122"/>
              </a:rPr>
              <a:t>游戏</a:t>
            </a:r>
            <a:endParaRPr lang="zh-CN" altLang="en-US" sz="1600" dirty="0">
              <a:solidFill>
                <a:srgbClr val="231F20"/>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011311" y="5328416"/>
            <a:ext cx="553307" cy="343851"/>
          </a:xfrm>
          <a:prstGeom prst="rect">
            <a:avLst/>
          </a:prstGeom>
          <a:noFill/>
        </p:spPr>
        <p:txBody>
          <a:bodyPr wrap="none" lIns="108878" tIns="54439" rIns="108878" bIns="54439" rtlCol="0">
            <a:spAutoFit/>
          </a:bodyPr>
          <a:lstStyle/>
          <a:p>
            <a:pPr>
              <a:lnSpc>
                <a:spcPct val="95000"/>
              </a:lnSpc>
              <a:spcBef>
                <a:spcPts val="476"/>
              </a:spcBef>
            </a:pPr>
            <a:r>
              <a:rPr lang="en-US" altLang="zh-CN" sz="1600" dirty="0" smtClean="0">
                <a:solidFill>
                  <a:srgbClr val="231F20"/>
                </a:solidFill>
                <a:latin typeface="微软雅黑" panose="020B0503020204020204" pitchFamily="34" charset="-122"/>
                <a:ea typeface="微软雅黑" panose="020B0503020204020204" pitchFamily="34" charset="-122"/>
              </a:rPr>
              <a:t>……</a:t>
            </a:r>
            <a:endParaRPr lang="zh-CN" altLang="en-US" sz="1600" dirty="0">
              <a:solidFill>
                <a:srgbClr val="231F20"/>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815626" y="4896368"/>
            <a:ext cx="10755995"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15626" y="5729724"/>
            <a:ext cx="10755995"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40572" y="3662118"/>
            <a:ext cx="938028"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预装</a:t>
            </a:r>
            <a:endParaRPr lang="zh-CN" altLang="en-US" dirty="0"/>
          </a:p>
        </p:txBody>
      </p:sp>
      <p:sp>
        <p:nvSpPr>
          <p:cNvPr id="19" name="TextBox 18"/>
          <p:cNvSpPr txBox="1"/>
          <p:nvPr/>
        </p:nvSpPr>
        <p:spPr>
          <a:xfrm>
            <a:off x="5450243" y="4003178"/>
            <a:ext cx="938028"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发货</a:t>
            </a:r>
            <a:endParaRPr lang="zh-CN" altLang="en-US" dirty="0"/>
          </a:p>
        </p:txBody>
      </p:sp>
      <p:sp>
        <p:nvSpPr>
          <p:cNvPr id="20" name="TextBox 19"/>
          <p:cNvSpPr txBox="1"/>
          <p:nvPr/>
        </p:nvSpPr>
        <p:spPr>
          <a:xfrm>
            <a:off x="6452193" y="3662118"/>
            <a:ext cx="938028"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销售</a:t>
            </a:r>
            <a:endParaRPr lang="zh-CN" altLang="en-US" dirty="0"/>
          </a:p>
        </p:txBody>
      </p:sp>
      <p:sp>
        <p:nvSpPr>
          <p:cNvPr id="21" name="TextBox 20"/>
          <p:cNvSpPr txBox="1"/>
          <p:nvPr/>
        </p:nvSpPr>
        <p:spPr>
          <a:xfrm>
            <a:off x="2575477" y="3662118"/>
            <a:ext cx="936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600" kern="0">
                <a:solidFill>
                  <a:srgbClr val="000000"/>
                </a:solidFill>
                <a:latin typeface="微软雅黑" panose="020B0503020204020204" pitchFamily="34" charset="-122"/>
                <a:ea typeface="微软雅黑" panose="020B0503020204020204" pitchFamily="34" charset="-122"/>
              </a:defRPr>
            </a:lvl1pPr>
          </a:lstStyle>
          <a:p>
            <a:r>
              <a:rPr lang="zh-CN" altLang="en-US" sz="1400" dirty="0"/>
              <a:t>注册</a:t>
            </a:r>
          </a:p>
        </p:txBody>
      </p:sp>
      <p:sp>
        <p:nvSpPr>
          <p:cNvPr id="22" name="TextBox 21"/>
          <p:cNvSpPr txBox="1"/>
          <p:nvPr/>
        </p:nvSpPr>
        <p:spPr>
          <a:xfrm>
            <a:off x="3971272" y="3662118"/>
            <a:ext cx="936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登陆</a:t>
            </a:r>
            <a:endParaRPr lang="zh-CN" altLang="en-US" dirty="0"/>
          </a:p>
        </p:txBody>
      </p:sp>
      <p:sp>
        <p:nvSpPr>
          <p:cNvPr id="23" name="TextBox 22"/>
          <p:cNvSpPr txBox="1"/>
          <p:nvPr/>
        </p:nvSpPr>
        <p:spPr>
          <a:xfrm>
            <a:off x="3971272" y="4003178"/>
            <a:ext cx="936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支付</a:t>
            </a:r>
          </a:p>
        </p:txBody>
      </p:sp>
      <p:sp>
        <p:nvSpPr>
          <p:cNvPr id="24" name="TextBox 23"/>
          <p:cNvSpPr txBox="1"/>
          <p:nvPr/>
        </p:nvSpPr>
        <p:spPr>
          <a:xfrm>
            <a:off x="2575477" y="4003178"/>
            <a:ext cx="936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使用</a:t>
            </a:r>
            <a:endParaRPr lang="zh-CN" altLang="en-US" dirty="0"/>
          </a:p>
        </p:txBody>
      </p:sp>
      <p:sp>
        <p:nvSpPr>
          <p:cNvPr id="25" name="右大括号 24"/>
          <p:cNvSpPr/>
          <p:nvPr/>
        </p:nvSpPr>
        <p:spPr>
          <a:xfrm rot="16200000">
            <a:off x="6839235" y="-560905"/>
            <a:ext cx="347644" cy="7196422"/>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右大括号 25"/>
          <p:cNvSpPr/>
          <p:nvPr/>
        </p:nvSpPr>
        <p:spPr>
          <a:xfrm rot="10800000">
            <a:off x="454677" y="3620977"/>
            <a:ext cx="432635" cy="2329095"/>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矩形 26"/>
          <p:cNvSpPr/>
          <p:nvPr/>
        </p:nvSpPr>
        <p:spPr>
          <a:xfrm>
            <a:off x="1011311" y="3620978"/>
            <a:ext cx="10504125" cy="2329096"/>
          </a:xfrm>
          <a:prstGeom prst="rect">
            <a:avLst/>
          </a:prstGeom>
          <a:noFill/>
          <a:ln w="19050">
            <a:solidFill>
              <a:srgbClr val="FF0000"/>
            </a:solidFill>
            <a:prstDash val="dash"/>
            <a:miter lim="800000"/>
            <a:headEnd/>
            <a:tailEnd/>
          </a:ln>
          <a:effectLst/>
        </p:spPr>
        <p:txBody>
          <a:bodyPr wrap="square" lIns="108878" tIns="108878" rIns="108878" bIns="108878" rtlCol="0" anchor="t">
            <a:prstTxWarp prst="textNoShape">
              <a:avLst/>
            </a:prstTxWarp>
            <a:noAutofit/>
          </a:bodyPr>
          <a:lstStyle/>
          <a:p>
            <a:pPr algn="ctr"/>
            <a:endParaRPr lang="zh-CN" altLang="en-US" kern="0" dirty="0" err="1" smtClean="0">
              <a:solidFill>
                <a:prstClr val="white"/>
              </a:solidFill>
              <a:latin typeface="微软雅黑" panose="020B0503020204020204" pitchFamily="34" charset="-122"/>
              <a:ea typeface="微软雅黑" panose="020B0503020204020204" pitchFamily="34" charset="-122"/>
            </a:endParaRPr>
          </a:p>
        </p:txBody>
      </p:sp>
      <p:sp>
        <p:nvSpPr>
          <p:cNvPr id="29" name="椭圆 28"/>
          <p:cNvSpPr/>
          <p:nvPr/>
        </p:nvSpPr>
        <p:spPr>
          <a:xfrm>
            <a:off x="6880439" y="2664120"/>
            <a:ext cx="288000" cy="288000"/>
          </a:xfrm>
          <a:prstGeom prst="ellipse">
            <a:avLst/>
          </a:prstGeom>
          <a:solidFill>
            <a:schemeClr val="accent1"/>
          </a:solidFill>
          <a:ln w="9525">
            <a:noFill/>
            <a:miter lim="800000"/>
            <a:headEnd/>
            <a:tailEnd/>
          </a:ln>
          <a:effectLst/>
        </p:spPr>
        <p:txBody>
          <a:bodyPr wrap="square" lIns="108878" tIns="108878" rIns="108878" bIns="108878" rtlCol="0" anchor="ctr">
            <a:prstTxWarp prst="textNoShape">
              <a:avLst/>
            </a:prstTxWarp>
            <a:noAutofit/>
          </a:bodyPr>
          <a:lstStyle/>
          <a:p>
            <a:pPr algn="ctr"/>
            <a:r>
              <a:rPr lang="en-US" altLang="zh-CN" kern="0" dirty="0" smtClean="0">
                <a:solidFill>
                  <a:prstClr val="white"/>
                </a:solidFill>
              </a:rPr>
              <a:t>1</a:t>
            </a:r>
            <a:endParaRPr lang="zh-CN" altLang="en-US" kern="0" dirty="0" err="1" smtClean="0">
              <a:solidFill>
                <a:prstClr val="white"/>
              </a:solidFill>
            </a:endParaRPr>
          </a:p>
        </p:txBody>
      </p:sp>
      <p:sp>
        <p:nvSpPr>
          <p:cNvPr id="30" name="椭圆 29"/>
          <p:cNvSpPr/>
          <p:nvPr/>
        </p:nvSpPr>
        <p:spPr>
          <a:xfrm>
            <a:off x="202199" y="4626916"/>
            <a:ext cx="288000" cy="288000"/>
          </a:xfrm>
          <a:prstGeom prst="ellipse">
            <a:avLst/>
          </a:prstGeom>
          <a:solidFill>
            <a:schemeClr val="accent1"/>
          </a:solidFill>
          <a:ln w="9525">
            <a:noFill/>
            <a:miter lim="800000"/>
            <a:headEnd/>
            <a:tailEnd/>
          </a:ln>
          <a:effectLst/>
        </p:spPr>
        <p:txBody>
          <a:bodyPr wrap="square" lIns="108878" tIns="108878" rIns="108878" bIns="108878" rtlCol="0" anchor="ctr">
            <a:prstTxWarp prst="textNoShape">
              <a:avLst/>
            </a:prstTxWarp>
            <a:noAutofit/>
          </a:bodyPr>
          <a:lstStyle/>
          <a:p>
            <a:pPr algn="ctr"/>
            <a:r>
              <a:rPr lang="en-US" altLang="zh-CN" kern="0" dirty="0">
                <a:solidFill>
                  <a:prstClr val="white"/>
                </a:solidFill>
              </a:rPr>
              <a:t>2</a:t>
            </a:r>
            <a:endParaRPr lang="zh-CN" altLang="en-US" kern="0" dirty="0" err="1" smtClean="0">
              <a:solidFill>
                <a:prstClr val="white"/>
              </a:solidFill>
            </a:endParaRPr>
          </a:p>
        </p:txBody>
      </p:sp>
      <p:sp>
        <p:nvSpPr>
          <p:cNvPr id="31" name="椭圆 30"/>
          <p:cNvSpPr/>
          <p:nvPr/>
        </p:nvSpPr>
        <p:spPr>
          <a:xfrm>
            <a:off x="1057027" y="3609460"/>
            <a:ext cx="288000" cy="288000"/>
          </a:xfrm>
          <a:prstGeom prst="ellipse">
            <a:avLst/>
          </a:prstGeom>
          <a:solidFill>
            <a:schemeClr val="accent1"/>
          </a:solidFill>
          <a:ln w="9525">
            <a:noFill/>
            <a:miter lim="800000"/>
            <a:headEnd/>
            <a:tailEnd/>
          </a:ln>
          <a:effectLst/>
        </p:spPr>
        <p:txBody>
          <a:bodyPr wrap="square" lIns="108878" tIns="108878" rIns="108878" bIns="108878" rtlCol="0" anchor="ctr">
            <a:prstTxWarp prst="textNoShape">
              <a:avLst/>
            </a:prstTxWarp>
            <a:noAutofit/>
          </a:bodyPr>
          <a:lstStyle/>
          <a:p>
            <a:pPr algn="ctr"/>
            <a:r>
              <a:rPr lang="en-US" altLang="zh-CN" sz="1600" kern="0" dirty="0" smtClean="0">
                <a:solidFill>
                  <a:prstClr val="white"/>
                </a:solidFill>
              </a:rPr>
              <a:t>3</a:t>
            </a:r>
            <a:endParaRPr lang="zh-CN" altLang="en-US" sz="1600" kern="0" dirty="0" err="1" smtClean="0">
              <a:solidFill>
                <a:prstClr val="white"/>
              </a:solidFill>
            </a:endParaRPr>
          </a:p>
        </p:txBody>
      </p:sp>
      <p:sp>
        <p:nvSpPr>
          <p:cNvPr id="33" name="TextBox 32"/>
          <p:cNvSpPr txBox="1"/>
          <p:nvPr/>
        </p:nvSpPr>
        <p:spPr>
          <a:xfrm>
            <a:off x="8978657" y="3662118"/>
            <a:ext cx="938028"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提交申请</a:t>
            </a:r>
            <a:endParaRPr lang="zh-CN" altLang="en-US" dirty="0"/>
          </a:p>
        </p:txBody>
      </p:sp>
      <p:cxnSp>
        <p:nvCxnSpPr>
          <p:cNvPr id="34" name="直接连接符 33"/>
          <p:cNvCxnSpPr/>
          <p:nvPr/>
        </p:nvCxnSpPr>
        <p:spPr>
          <a:xfrm>
            <a:off x="815626" y="4392312"/>
            <a:ext cx="10755995"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5" name="TextBox 19"/>
          <p:cNvSpPr txBox="1"/>
          <p:nvPr/>
        </p:nvSpPr>
        <p:spPr>
          <a:xfrm>
            <a:off x="6457627" y="4003178"/>
            <a:ext cx="938028"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激活</a:t>
            </a:r>
            <a:endParaRPr lang="zh-CN" altLang="en-US" dirty="0"/>
          </a:p>
        </p:txBody>
      </p:sp>
      <p:sp>
        <p:nvSpPr>
          <p:cNvPr id="36" name="TextBox 19"/>
          <p:cNvSpPr txBox="1"/>
          <p:nvPr/>
        </p:nvSpPr>
        <p:spPr>
          <a:xfrm>
            <a:off x="7463815" y="3662118"/>
            <a:ext cx="938028"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使用</a:t>
            </a:r>
            <a:endParaRPr lang="zh-CN" altLang="en-US" dirty="0"/>
          </a:p>
        </p:txBody>
      </p:sp>
      <p:sp>
        <p:nvSpPr>
          <p:cNvPr id="37" name="TextBox 14"/>
          <p:cNvSpPr txBox="1"/>
          <p:nvPr/>
        </p:nvSpPr>
        <p:spPr>
          <a:xfrm>
            <a:off x="8604563" y="4508620"/>
            <a:ext cx="504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搜索</a:t>
            </a:r>
          </a:p>
        </p:txBody>
      </p:sp>
      <p:sp>
        <p:nvSpPr>
          <p:cNvPr id="38" name="TextBox 15"/>
          <p:cNvSpPr txBox="1"/>
          <p:nvPr/>
        </p:nvSpPr>
        <p:spPr>
          <a:xfrm>
            <a:off x="9167323" y="4508620"/>
            <a:ext cx="504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浏览</a:t>
            </a:r>
          </a:p>
        </p:txBody>
      </p:sp>
      <p:sp>
        <p:nvSpPr>
          <p:cNvPr id="39" name="TextBox 16"/>
          <p:cNvSpPr txBox="1"/>
          <p:nvPr/>
        </p:nvSpPr>
        <p:spPr>
          <a:xfrm>
            <a:off x="8041803" y="4508620"/>
            <a:ext cx="504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展示</a:t>
            </a:r>
          </a:p>
        </p:txBody>
      </p:sp>
      <p:sp>
        <p:nvSpPr>
          <p:cNvPr id="40" name="TextBox 15"/>
          <p:cNvSpPr txBox="1"/>
          <p:nvPr/>
        </p:nvSpPr>
        <p:spPr>
          <a:xfrm>
            <a:off x="9730083" y="4508620"/>
            <a:ext cx="504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下载</a:t>
            </a:r>
          </a:p>
        </p:txBody>
      </p:sp>
      <p:sp>
        <p:nvSpPr>
          <p:cNvPr id="41" name="TextBox 15"/>
          <p:cNvSpPr txBox="1"/>
          <p:nvPr/>
        </p:nvSpPr>
        <p:spPr>
          <a:xfrm>
            <a:off x="10292843" y="4508620"/>
            <a:ext cx="504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评论</a:t>
            </a:r>
          </a:p>
        </p:txBody>
      </p:sp>
      <p:sp>
        <p:nvSpPr>
          <p:cNvPr id="42" name="TextBox 15"/>
          <p:cNvSpPr txBox="1"/>
          <p:nvPr/>
        </p:nvSpPr>
        <p:spPr>
          <a:xfrm>
            <a:off x="10855602" y="4508620"/>
            <a:ext cx="504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推荐</a:t>
            </a:r>
          </a:p>
        </p:txBody>
      </p:sp>
      <p:sp>
        <p:nvSpPr>
          <p:cNvPr id="43" name="TextBox 32"/>
          <p:cNvSpPr txBox="1"/>
          <p:nvPr/>
        </p:nvSpPr>
        <p:spPr>
          <a:xfrm>
            <a:off x="10142254" y="3662118"/>
            <a:ext cx="938028"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上线发布</a:t>
            </a:r>
            <a:endParaRPr lang="zh-CN" altLang="en-US" dirty="0"/>
          </a:p>
        </p:txBody>
      </p:sp>
      <p:sp>
        <p:nvSpPr>
          <p:cNvPr id="45" name="TextBox 14"/>
          <p:cNvSpPr txBox="1"/>
          <p:nvPr/>
        </p:nvSpPr>
        <p:spPr>
          <a:xfrm>
            <a:off x="8604563" y="4952081"/>
            <a:ext cx="504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展示</a:t>
            </a:r>
          </a:p>
        </p:txBody>
      </p:sp>
      <p:sp>
        <p:nvSpPr>
          <p:cNvPr id="46" name="TextBox 15"/>
          <p:cNvSpPr txBox="1"/>
          <p:nvPr/>
        </p:nvSpPr>
        <p:spPr>
          <a:xfrm>
            <a:off x="9167323" y="4952081"/>
            <a:ext cx="504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点击</a:t>
            </a:r>
          </a:p>
        </p:txBody>
      </p:sp>
      <p:sp>
        <p:nvSpPr>
          <p:cNvPr id="47" name="TextBox 16"/>
          <p:cNvSpPr txBox="1"/>
          <p:nvPr/>
        </p:nvSpPr>
        <p:spPr>
          <a:xfrm>
            <a:off x="8041803" y="4952081"/>
            <a:ext cx="504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请求</a:t>
            </a:r>
          </a:p>
        </p:txBody>
      </p:sp>
      <p:sp>
        <p:nvSpPr>
          <p:cNvPr id="48" name="TextBox 15"/>
          <p:cNvSpPr txBox="1"/>
          <p:nvPr/>
        </p:nvSpPr>
        <p:spPr>
          <a:xfrm>
            <a:off x="9730083" y="4952081"/>
            <a:ext cx="504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浏览</a:t>
            </a:r>
          </a:p>
        </p:txBody>
      </p:sp>
      <p:sp>
        <p:nvSpPr>
          <p:cNvPr id="49" name="TextBox 15"/>
          <p:cNvSpPr txBox="1"/>
          <p:nvPr/>
        </p:nvSpPr>
        <p:spPr>
          <a:xfrm>
            <a:off x="10292843" y="4952081"/>
            <a:ext cx="504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a:t>其他</a:t>
            </a:r>
          </a:p>
        </p:txBody>
      </p:sp>
      <p:sp>
        <p:nvSpPr>
          <p:cNvPr id="51" name="TextBox 23"/>
          <p:cNvSpPr txBox="1"/>
          <p:nvPr/>
        </p:nvSpPr>
        <p:spPr>
          <a:xfrm>
            <a:off x="2575477" y="4521926"/>
            <a:ext cx="936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业务操作</a:t>
            </a:r>
            <a:endParaRPr lang="zh-CN" altLang="en-US" dirty="0"/>
          </a:p>
        </p:txBody>
      </p:sp>
      <p:sp>
        <p:nvSpPr>
          <p:cNvPr id="52" name="TextBox 23"/>
          <p:cNvSpPr txBox="1"/>
          <p:nvPr/>
        </p:nvSpPr>
        <p:spPr>
          <a:xfrm>
            <a:off x="2575477" y="4965387"/>
            <a:ext cx="936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业务操作</a:t>
            </a:r>
            <a:endParaRPr lang="zh-CN" altLang="en-US" dirty="0"/>
          </a:p>
        </p:txBody>
      </p:sp>
      <p:sp>
        <p:nvSpPr>
          <p:cNvPr id="53" name="TextBox 23"/>
          <p:cNvSpPr txBox="1"/>
          <p:nvPr/>
        </p:nvSpPr>
        <p:spPr>
          <a:xfrm>
            <a:off x="6088439" y="4521926"/>
            <a:ext cx="936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业务操作</a:t>
            </a:r>
            <a:endParaRPr lang="zh-CN" altLang="en-US" dirty="0"/>
          </a:p>
        </p:txBody>
      </p:sp>
      <p:sp>
        <p:nvSpPr>
          <p:cNvPr id="54" name="TextBox 23"/>
          <p:cNvSpPr txBox="1"/>
          <p:nvPr/>
        </p:nvSpPr>
        <p:spPr>
          <a:xfrm>
            <a:off x="6088439" y="4965387"/>
            <a:ext cx="936000" cy="288000"/>
          </a:xfrm>
          <a:prstGeom prst="rect">
            <a:avLst/>
          </a:prstGeom>
          <a:solidFill>
            <a:schemeClr val="accent2">
              <a:lumMod val="20000"/>
              <a:lumOff val="80000"/>
            </a:schemeClr>
          </a:solidFill>
          <a:ln w="9525">
            <a:solidFill>
              <a:srgbClr val="256885"/>
            </a:solidFill>
            <a:miter lim="800000"/>
            <a:headEnd/>
            <a:tailEnd/>
          </a:ln>
          <a:effectLst/>
        </p:spPr>
        <p:txBody>
          <a:bodyPr lIns="0" tIns="0" rIns="0" bIns="0" anchor="ctr"/>
          <a:lstStyle>
            <a:defPPr>
              <a:defRPr lang="zh-CN"/>
            </a:defPPr>
            <a:lvl1pPr algn="ctr" defTabSz="914583">
              <a:defRPr sz="1400" kern="0">
                <a:solidFill>
                  <a:srgbClr val="000000"/>
                </a:solidFill>
                <a:latin typeface="微软雅黑" panose="020B0503020204020204" pitchFamily="34" charset="-122"/>
                <a:ea typeface="微软雅黑" panose="020B0503020204020204" pitchFamily="34" charset="-122"/>
              </a:defRPr>
            </a:lvl1pPr>
          </a:lstStyle>
          <a:p>
            <a:r>
              <a:rPr lang="zh-CN" altLang="en-US" dirty="0" smtClean="0"/>
              <a:t>业务操作</a:t>
            </a:r>
            <a:endParaRPr lang="zh-CN" altLang="en-US" dirty="0"/>
          </a:p>
        </p:txBody>
      </p:sp>
    </p:spTree>
    <p:extLst>
      <p:ext uri="{BB962C8B-B14F-4D97-AF65-F5344CB8AC3E}">
        <p14:creationId xmlns:p14="http://schemas.microsoft.com/office/powerpoint/2010/main" val="300758389"/>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endParaRPr lang="zh-CN" altLang="en-US"/>
          </a:p>
        </p:txBody>
      </p:sp>
      <p:pic>
        <p:nvPicPr>
          <p:cNvPr id="3" name="图片 2"/>
          <p:cNvPicPr>
            <a:picLocks noChangeAspect="1"/>
          </p:cNvPicPr>
          <p:nvPr/>
        </p:nvPicPr>
        <p:blipFill>
          <a:blip r:embed="rId2" cstate="print"/>
          <a:stretch>
            <a:fillRect/>
          </a:stretch>
        </p:blipFill>
        <p:spPr>
          <a:xfrm>
            <a:off x="6457627" y="3828890"/>
            <a:ext cx="5184576" cy="2769256"/>
          </a:xfrm>
          <a:prstGeom prst="rect">
            <a:avLst/>
          </a:prstGeom>
        </p:spPr>
      </p:pic>
      <p:pic>
        <p:nvPicPr>
          <p:cNvPr id="5" name="图片 4"/>
          <p:cNvPicPr>
            <a:picLocks noChangeAspect="1"/>
          </p:cNvPicPr>
          <p:nvPr/>
        </p:nvPicPr>
        <p:blipFill>
          <a:blip r:embed="rId3" cstate="print"/>
          <a:stretch>
            <a:fillRect/>
          </a:stretch>
        </p:blipFill>
        <p:spPr>
          <a:xfrm>
            <a:off x="6412403" y="959421"/>
            <a:ext cx="5256584" cy="2758405"/>
          </a:xfrm>
          <a:prstGeom prst="rect">
            <a:avLst/>
          </a:prstGeom>
        </p:spPr>
      </p:pic>
      <p:sp>
        <p:nvSpPr>
          <p:cNvPr id="8" name="标题 3"/>
          <p:cNvSpPr txBox="1">
            <a:spLocks/>
          </p:cNvSpPr>
          <p:nvPr/>
        </p:nvSpPr>
        <p:spPr>
          <a:xfrm>
            <a:off x="609759" y="398026"/>
            <a:ext cx="10975658" cy="516586"/>
          </a:xfrm>
          <a:prstGeom prst="rect">
            <a:avLst/>
          </a:prstGeom>
        </p:spPr>
        <p:txBody>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1026399">
              <a:lnSpc>
                <a:spcPct val="125000"/>
              </a:lnSpc>
            </a:pPr>
            <a:r>
              <a:rPr lang="zh-CN" altLang="en-US" sz="2400" kern="0" dirty="0" smtClean="0">
                <a:latin typeface="微软雅黑" panose="020B0503020204020204" pitchFamily="34" charset="-122"/>
                <a:ea typeface="微软雅黑" panose="020B0503020204020204" pitchFamily="34" charset="-122"/>
              </a:rPr>
              <a:t>汇总层模型完成</a:t>
            </a:r>
            <a:r>
              <a:rPr lang="en-US" altLang="zh-CN" sz="2400" kern="0" dirty="0" smtClean="0">
                <a:latin typeface="微软雅黑" panose="020B0503020204020204" pitchFamily="34" charset="-122"/>
                <a:ea typeface="微软雅黑" panose="020B0503020204020204" pitchFamily="34" charset="-122"/>
              </a:rPr>
              <a:t>34</a:t>
            </a:r>
            <a:r>
              <a:rPr lang="zh-CN" altLang="en-US" sz="2400" kern="0" dirty="0" smtClean="0">
                <a:latin typeface="微软雅黑" panose="020B0503020204020204" pitchFamily="34" charset="-122"/>
                <a:ea typeface="微软雅黑" panose="020B0503020204020204" pitchFamily="34" charset="-122"/>
              </a:rPr>
              <a:t>个模型的设计，覆盖</a:t>
            </a:r>
            <a:r>
              <a:rPr lang="en-US" altLang="zh-CN" sz="2400" kern="0" dirty="0" smtClean="0">
                <a:latin typeface="微软雅黑" panose="020B0503020204020204" pitchFamily="34" charset="-122"/>
                <a:ea typeface="微软雅黑" panose="020B0503020204020204" pitchFamily="34" charset="-122"/>
              </a:rPr>
              <a:t>91</a:t>
            </a:r>
            <a:r>
              <a:rPr lang="zh-CN" altLang="en-US" sz="2400" kern="0" dirty="0" smtClean="0">
                <a:latin typeface="微软雅黑" panose="020B0503020204020204" pitchFamily="34" charset="-122"/>
                <a:ea typeface="微软雅黑" panose="020B0503020204020204" pitchFamily="34" charset="-122"/>
              </a:rPr>
              <a:t>个维度，</a:t>
            </a:r>
            <a:r>
              <a:rPr lang="en-US" altLang="zh-CN" sz="2400" kern="0" dirty="0" smtClean="0">
                <a:latin typeface="微软雅黑" panose="020B0503020204020204" pitchFamily="34" charset="-122"/>
                <a:ea typeface="微软雅黑" panose="020B0503020204020204" pitchFamily="34" charset="-122"/>
              </a:rPr>
              <a:t>55</a:t>
            </a:r>
            <a:r>
              <a:rPr lang="zh-CN" altLang="en-US" sz="2400" kern="0" dirty="0" smtClean="0">
                <a:latin typeface="微软雅黑" panose="020B0503020204020204" pitchFamily="34" charset="-122"/>
                <a:ea typeface="微软雅黑" panose="020B0503020204020204" pitchFamily="34" charset="-122"/>
              </a:rPr>
              <a:t>个指标</a:t>
            </a:r>
            <a:endParaRPr lang="en-US" altLang="zh-CN" sz="2400" kern="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cstate="print"/>
          <a:stretch>
            <a:fillRect/>
          </a:stretch>
        </p:blipFill>
        <p:spPr>
          <a:xfrm>
            <a:off x="583780" y="1485578"/>
            <a:ext cx="5352900" cy="2225494"/>
          </a:xfrm>
          <a:prstGeom prst="rect">
            <a:avLst/>
          </a:prstGeom>
        </p:spPr>
      </p:pic>
      <p:sp>
        <p:nvSpPr>
          <p:cNvPr id="12" name="内容占位符 1"/>
          <p:cNvSpPr txBox="1">
            <a:spLocks/>
          </p:cNvSpPr>
          <p:nvPr/>
        </p:nvSpPr>
        <p:spPr>
          <a:xfrm>
            <a:off x="408955" y="936842"/>
            <a:ext cx="5904656" cy="404720"/>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defTabSz="1026399">
              <a:lnSpc>
                <a:spcPct val="125000"/>
              </a:lnSpc>
            </a:pPr>
            <a:r>
              <a:rPr lang="zh-CN" altLang="en-US" sz="1600" b="0" kern="0" dirty="0">
                <a:latin typeface="微软雅黑" panose="020B0503020204020204" pitchFamily="34" charset="-122"/>
                <a:ea typeface="微软雅黑" panose="020B0503020204020204" pitchFamily="34" charset="-122"/>
              </a:rPr>
              <a:t>经</a:t>
            </a:r>
            <a:r>
              <a:rPr lang="zh-CN" altLang="en-US" sz="1600" b="0" kern="0" dirty="0" smtClean="0">
                <a:latin typeface="微软雅黑" panose="020B0503020204020204" pitchFamily="34" charset="-122"/>
                <a:ea typeface="微软雅黑" panose="020B0503020204020204" pitchFamily="34" charset="-122"/>
              </a:rPr>
              <a:t>大数据部</a:t>
            </a:r>
            <a:r>
              <a:rPr lang="en-US" altLang="zh-CN" sz="1600" b="0" kern="0" dirty="0" smtClean="0">
                <a:latin typeface="微软雅黑" panose="020B0503020204020204" pitchFamily="34" charset="-122"/>
                <a:ea typeface="微软雅黑" panose="020B0503020204020204" pitchFamily="34" charset="-122"/>
              </a:rPr>
              <a:t>13</a:t>
            </a:r>
            <a:r>
              <a:rPr lang="zh-CN" altLang="en-US" sz="1600" b="0" kern="0" dirty="0" smtClean="0">
                <a:latin typeface="微软雅黑" panose="020B0503020204020204" pitchFamily="34" charset="-122"/>
                <a:ea typeface="微软雅黑" panose="020B0503020204020204" pitchFamily="34" charset="-122"/>
              </a:rPr>
              <a:t>位同事的多轮评审，汇总层模型设计达成共识</a:t>
            </a:r>
            <a:endParaRPr lang="en-US" altLang="zh-CN" sz="1600" b="0" kern="0" dirty="0">
              <a:latin typeface="微软雅黑" panose="020B0503020204020204" pitchFamily="34" charset="-122"/>
              <a:ea typeface="微软雅黑" panose="020B0503020204020204" pitchFamily="34" charset="-122"/>
            </a:endParaRPr>
          </a:p>
        </p:txBody>
      </p:sp>
      <p:pic>
        <p:nvPicPr>
          <p:cNvPr id="35841" name="Picture 1" descr="C:\Users\zwx420656\AppData\Roaming\eSpace_Desktop\UserData\wwx441487\imagefiles\5805A2A9-589D-4784-A595-E9B9310363DD.png"/>
          <p:cNvPicPr>
            <a:picLocks noChangeAspect="1" noChangeArrowheads="1"/>
          </p:cNvPicPr>
          <p:nvPr/>
        </p:nvPicPr>
        <p:blipFill>
          <a:blip r:embed="rId5" cstate="print"/>
          <a:srcRect/>
          <a:stretch>
            <a:fillRect/>
          </a:stretch>
        </p:blipFill>
        <p:spPr bwMode="auto">
          <a:xfrm>
            <a:off x="583781" y="3828890"/>
            <a:ext cx="5541066" cy="2905855"/>
          </a:xfrm>
          <a:prstGeom prst="rect">
            <a:avLst/>
          </a:prstGeom>
          <a:noFill/>
        </p:spPr>
      </p:pic>
    </p:spTree>
    <p:extLst>
      <p:ext uri="{BB962C8B-B14F-4D97-AF65-F5344CB8AC3E}">
        <p14:creationId xmlns:p14="http://schemas.microsoft.com/office/powerpoint/2010/main" val="232198122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24689" y="2061525"/>
            <a:ext cx="5931073" cy="504173"/>
          </a:xfrm>
          <a:prstGeom prst="rect">
            <a:avLst/>
          </a:prstGeom>
          <a:solidFill>
            <a:schemeClr val="accent1"/>
          </a:solidFill>
          <a:ln w="9525">
            <a:noFill/>
            <a:miter lim="800000"/>
            <a:headEnd/>
            <a:tailEnd/>
          </a:ln>
          <a:effectLst/>
        </p:spPr>
        <p:txBody>
          <a:bodyPr wrap="square" lIns="108878" tIns="108878" rIns="108878" bIns="108878" rtlCol="0" anchor="t">
            <a:prstTxWarp prst="textNoShape">
              <a:avLst/>
            </a:prstTxWarp>
            <a:noAutofit/>
          </a:bodyPr>
          <a:lstStyle/>
          <a:p>
            <a:pPr algn="ctr"/>
            <a:endParaRPr lang="zh-CN" altLang="en-US" kern="0" dirty="0" err="1" smtClean="0">
              <a:solidFill>
                <a:prstClr val="white"/>
              </a:solidFill>
            </a:endParaRPr>
          </a:p>
        </p:txBody>
      </p:sp>
      <p:sp>
        <p:nvSpPr>
          <p:cNvPr id="2" name="Content Placeholder 1"/>
          <p:cNvSpPr>
            <a:spLocks noGrp="1"/>
          </p:cNvSpPr>
          <p:nvPr>
            <p:ph idx="1"/>
          </p:nvPr>
        </p:nvSpPr>
        <p:spPr>
          <a:xfrm>
            <a:off x="6385695" y="1197029"/>
            <a:ext cx="5182949" cy="4056855"/>
          </a:xfrm>
        </p:spPr>
        <p:txBody>
          <a:bodyPr anchor="ctr" anchorCtr="0"/>
          <a:lstStyle/>
          <a:p>
            <a:pPr marL="408291" lvl="5" indent="-408291">
              <a:lnSpc>
                <a:spcPct val="200000"/>
              </a:lnSpc>
              <a:buFont typeface="Arial" panose="020B0604020202020204" pitchFamily="34" charset="0"/>
              <a:buChar char="•"/>
            </a:pPr>
            <a:r>
              <a:rPr lang="zh-CN" altLang="en-US" sz="2900" dirty="0" smtClean="0">
                <a:latin typeface="微软雅黑" panose="020B0503020204020204" pitchFamily="34" charset="-122"/>
                <a:ea typeface="微软雅黑" panose="020B0503020204020204" pitchFamily="34" charset="-122"/>
                <a:cs typeface="Times New Roman" panose="02020603050405020304" pitchFamily="18" charset="0"/>
              </a:rPr>
              <a:t>汇总层模型设计概述</a:t>
            </a: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r>
              <a:rPr lang="zh-CN" altLang="en-US" sz="2900" dirty="0">
                <a:latin typeface="微软雅黑" panose="020B0503020204020204" pitchFamily="34" charset="-122"/>
                <a:ea typeface="微软雅黑" panose="020B0503020204020204" pitchFamily="34" charset="-122"/>
                <a:cs typeface="Times New Roman" panose="02020603050405020304" pitchFamily="18" charset="0"/>
              </a:rPr>
              <a:t>汇总层模型设计流程</a:t>
            </a:r>
            <a:endParaRPr lang="en-US" altLang="zh-CN" sz="2900" dirty="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r>
              <a:rPr lang="zh-CN" altLang="en-US" sz="2900" dirty="0" smtClean="0">
                <a:latin typeface="微软雅黑" panose="020B0503020204020204" pitchFamily="34" charset="-122"/>
                <a:ea typeface="微软雅黑" panose="020B0503020204020204" pitchFamily="34" charset="-122"/>
                <a:cs typeface="Times New Roman" panose="02020603050405020304" pitchFamily="18" charset="0"/>
              </a:rPr>
              <a:t>汇总层模型设计成果</a:t>
            </a: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200000"/>
              </a:lnSpc>
              <a:buFont typeface="Arial" panose="020B0604020202020204" pitchFamily="34" charset="0"/>
              <a:buChar char="•"/>
            </a:pPr>
            <a:endParaRPr lang="en-US" altLang="zh-CN" sz="29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itle 3"/>
          <p:cNvSpPr>
            <a:spLocks noGrp="1"/>
          </p:cNvSpPr>
          <p:nvPr>
            <p:ph type="title"/>
          </p:nvPr>
        </p:nvSpPr>
        <p:spPr/>
        <p:txBody>
          <a:bodyPr/>
          <a:lstStyle/>
          <a:p>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议题</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Placeholder 12" descr="FIN-1010_4-3_agenda-sm.jpg"/>
          <p:cNvPicPr>
            <a:picLocks noGrp="1" noChangeAspect="1"/>
          </p:cNvPicPr>
          <p:nvPr>
            <p:ph type="pic" sz="quarter" idx="13"/>
          </p:nvPr>
        </p:nvPicPr>
        <p:blipFill>
          <a:blip r:embed="rId2" cstate="print"/>
          <a:srcRect t="12508" b="12508"/>
          <a:stretch>
            <a:fillRect/>
          </a:stretch>
        </p:blipFill>
        <p:spPr/>
      </p:pic>
    </p:spTree>
    <p:extLst>
      <p:ext uri="{BB962C8B-B14F-4D97-AF65-F5344CB8AC3E}">
        <p14:creationId xmlns:p14="http://schemas.microsoft.com/office/powerpoint/2010/main" val="156770518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5"/>
          </p:nvPr>
        </p:nvSpPr>
        <p:spPr/>
        <p:txBody>
          <a:bodyPr/>
          <a:lstStyle/>
          <a:p>
            <a:endParaRPr lang="zh-CN" altLang="en-US">
              <a:latin typeface="微软雅黑" panose="020B0503020204020204" pitchFamily="34" charset="-122"/>
              <a:ea typeface="微软雅黑" panose="020B0503020204020204" pitchFamily="34" charset="-122"/>
            </a:endParaRPr>
          </a:p>
        </p:txBody>
      </p:sp>
      <p:sp>
        <p:nvSpPr>
          <p:cNvPr id="2" name="五边形 1"/>
          <p:cNvSpPr/>
          <p:nvPr/>
        </p:nvSpPr>
        <p:spPr bwMode="auto">
          <a:xfrm>
            <a:off x="985019" y="2081066"/>
            <a:ext cx="2484000" cy="484632"/>
          </a:xfrm>
          <a:prstGeom prst="homePlate">
            <a:avLst/>
          </a:prstGeom>
          <a:solidFill>
            <a:schemeClr val="accent1"/>
          </a:solidFill>
          <a:ln w="9525">
            <a:noFill/>
            <a:miter lim="800000"/>
            <a:headEnd/>
            <a:tailEnd/>
          </a:ln>
          <a:effectLst/>
        </p:spPr>
        <p:txBody>
          <a:bodyPr wrap="square" lIns="108878" tIns="108878" rIns="108878" bIns="108878" rtlCol="0" anchor="ctr">
            <a:prstTxWarp prst="textNoShape">
              <a:avLst/>
            </a:prstTxWarp>
            <a:noAutofit/>
          </a:bodyPr>
          <a:lstStyle/>
          <a:p>
            <a:pPr algn="ctr"/>
            <a:r>
              <a:rPr lang="zh-CN" altLang="en-US" kern="0" dirty="0" smtClean="0">
                <a:latin typeface="微软雅黑" panose="020B0503020204020204" pitchFamily="34" charset="-122"/>
                <a:ea typeface="微软雅黑" panose="020B0503020204020204" pitchFamily="34" charset="-122"/>
              </a:rPr>
              <a:t>需求分析</a:t>
            </a:r>
            <a:endParaRPr lang="zh-CN" altLang="en-US" kern="0" dirty="0">
              <a:latin typeface="微软雅黑" panose="020B0503020204020204" pitchFamily="34" charset="-122"/>
              <a:ea typeface="微软雅黑" panose="020B0503020204020204" pitchFamily="34" charset="-122"/>
            </a:endParaRPr>
          </a:p>
        </p:txBody>
      </p:sp>
      <p:sp>
        <p:nvSpPr>
          <p:cNvPr id="3" name="燕尾形 2"/>
          <p:cNvSpPr/>
          <p:nvPr/>
        </p:nvSpPr>
        <p:spPr bwMode="auto">
          <a:xfrm>
            <a:off x="3649315" y="2081066"/>
            <a:ext cx="2484000" cy="484632"/>
          </a:xfrm>
          <a:prstGeom prst="chevron">
            <a:avLst/>
          </a:prstGeom>
          <a:solidFill>
            <a:schemeClr val="accent1"/>
          </a:solidFill>
          <a:ln w="9525">
            <a:noFill/>
            <a:miter lim="800000"/>
            <a:headEnd/>
            <a:tailEnd/>
          </a:ln>
          <a:effectLst/>
        </p:spPr>
        <p:txBody>
          <a:bodyPr wrap="square" lIns="108878" tIns="108878" rIns="108878" bIns="108878" rtlCol="0" anchor="ctr">
            <a:prstTxWarp prst="textNoShape">
              <a:avLst/>
            </a:prstTxWarp>
            <a:noAutofit/>
          </a:bodyPr>
          <a:lstStyle/>
          <a:p>
            <a:pPr algn="ctr"/>
            <a:r>
              <a:rPr lang="zh-CN" altLang="en-US" kern="0" dirty="0" smtClean="0">
                <a:latin typeface="微软雅黑" panose="020B0503020204020204" pitchFamily="34" charset="-122"/>
                <a:ea typeface="微软雅黑" panose="020B0503020204020204" pitchFamily="34" charset="-122"/>
              </a:rPr>
              <a:t>数据分析</a:t>
            </a:r>
            <a:endParaRPr lang="zh-CN" altLang="en-US" kern="0" dirty="0">
              <a:latin typeface="微软雅黑" panose="020B0503020204020204" pitchFamily="34" charset="-122"/>
              <a:ea typeface="微软雅黑" panose="020B0503020204020204" pitchFamily="34" charset="-122"/>
            </a:endParaRPr>
          </a:p>
        </p:txBody>
      </p:sp>
      <p:sp>
        <p:nvSpPr>
          <p:cNvPr id="41" name="燕尾形 40"/>
          <p:cNvSpPr/>
          <p:nvPr/>
        </p:nvSpPr>
        <p:spPr bwMode="auto">
          <a:xfrm>
            <a:off x="6313611" y="2081066"/>
            <a:ext cx="2484000" cy="484632"/>
          </a:xfrm>
          <a:prstGeom prst="chevron">
            <a:avLst/>
          </a:prstGeom>
          <a:solidFill>
            <a:schemeClr val="accent1"/>
          </a:solidFill>
          <a:ln w="9525">
            <a:noFill/>
            <a:miter lim="800000"/>
            <a:headEnd/>
            <a:tailEnd/>
          </a:ln>
          <a:effectLst/>
        </p:spPr>
        <p:txBody>
          <a:bodyPr wrap="square" lIns="108878" tIns="108878" rIns="108878" bIns="108878" rtlCol="0" anchor="ctr">
            <a:prstTxWarp prst="textNoShape">
              <a:avLst/>
            </a:prstTxWarp>
            <a:noAutofit/>
          </a:bodyPr>
          <a:lstStyle/>
          <a:p>
            <a:pPr algn="ctr"/>
            <a:r>
              <a:rPr lang="zh-CN" altLang="en-US" kern="0" dirty="0" smtClean="0">
                <a:latin typeface="微软雅黑" panose="020B0503020204020204" pitchFamily="34" charset="-122"/>
                <a:ea typeface="微软雅黑" panose="020B0503020204020204" pitchFamily="34" charset="-122"/>
              </a:rPr>
              <a:t>模型设计</a:t>
            </a:r>
            <a:endParaRPr lang="zh-CN" altLang="en-US" kern="0" dirty="0">
              <a:latin typeface="微软雅黑" panose="020B0503020204020204" pitchFamily="34" charset="-122"/>
              <a:ea typeface="微软雅黑" panose="020B0503020204020204" pitchFamily="34" charset="-122"/>
            </a:endParaRPr>
          </a:p>
        </p:txBody>
      </p:sp>
      <p:sp>
        <p:nvSpPr>
          <p:cNvPr id="43" name="燕尾形 42"/>
          <p:cNvSpPr/>
          <p:nvPr/>
        </p:nvSpPr>
        <p:spPr bwMode="auto">
          <a:xfrm>
            <a:off x="8977907" y="2081066"/>
            <a:ext cx="2484000" cy="484632"/>
          </a:xfrm>
          <a:prstGeom prst="chevron">
            <a:avLst/>
          </a:prstGeom>
          <a:solidFill>
            <a:schemeClr val="accent1"/>
          </a:solidFill>
          <a:ln w="9525">
            <a:noFill/>
            <a:miter lim="800000"/>
            <a:headEnd/>
            <a:tailEnd/>
          </a:ln>
          <a:effectLst/>
        </p:spPr>
        <p:txBody>
          <a:bodyPr wrap="square" lIns="108878" tIns="108878" rIns="108878" bIns="108878" rtlCol="0" anchor="ctr">
            <a:prstTxWarp prst="textNoShape">
              <a:avLst/>
            </a:prstTxWarp>
            <a:noAutofit/>
          </a:bodyPr>
          <a:lstStyle/>
          <a:p>
            <a:pPr algn="ctr"/>
            <a:r>
              <a:rPr lang="zh-CN" altLang="en-US" kern="0" dirty="0" smtClean="0">
                <a:latin typeface="微软雅黑" panose="020B0503020204020204" pitchFamily="34" charset="-122"/>
                <a:ea typeface="微软雅黑" panose="020B0503020204020204" pitchFamily="34" charset="-122"/>
              </a:rPr>
              <a:t>数据映射</a:t>
            </a:r>
            <a:endParaRPr lang="zh-CN" altLang="en-US" kern="0" dirty="0">
              <a:latin typeface="微软雅黑" panose="020B0503020204020204" pitchFamily="34" charset="-122"/>
              <a:ea typeface="微软雅黑" panose="020B0503020204020204" pitchFamily="34" charset="-122"/>
            </a:endParaRPr>
          </a:p>
        </p:txBody>
      </p:sp>
      <p:sp>
        <p:nvSpPr>
          <p:cNvPr id="14" name="标题 3"/>
          <p:cNvSpPr txBox="1">
            <a:spLocks/>
          </p:cNvSpPr>
          <p:nvPr/>
        </p:nvSpPr>
        <p:spPr>
          <a:xfrm>
            <a:off x="609759" y="398026"/>
            <a:ext cx="10975658" cy="516586"/>
          </a:xfrm>
          <a:prstGeom prst="rect">
            <a:avLst/>
          </a:prstGeom>
        </p:spPr>
        <p:txBody>
          <a:bodyPr/>
          <a:lst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defTabSz="914400" fontAlgn="auto">
              <a:spcBef>
                <a:spcPts val="0"/>
              </a:spcBef>
              <a:spcAft>
                <a:spcPts val="0"/>
              </a:spcAft>
              <a:defRPr/>
            </a:pPr>
            <a:r>
              <a:rPr lang="zh-CN" altLang="en-US" sz="2400" kern="0" dirty="0">
                <a:latin typeface="微软雅黑" panose="020B0503020204020204" pitchFamily="34" charset="-122"/>
                <a:ea typeface="微软雅黑" panose="020B0503020204020204" pitchFamily="34" charset="-122"/>
              </a:rPr>
              <a:t>汇总层模型设计流程</a:t>
            </a:r>
          </a:p>
        </p:txBody>
      </p:sp>
      <p:sp>
        <p:nvSpPr>
          <p:cNvPr id="45" name="TextBox 190"/>
          <p:cNvSpPr txBox="1"/>
          <p:nvPr/>
        </p:nvSpPr>
        <p:spPr>
          <a:xfrm>
            <a:off x="1006458" y="2781722"/>
            <a:ext cx="2448000" cy="2664296"/>
          </a:xfrm>
          <a:prstGeom prst="rect">
            <a:avLst/>
          </a:prstGeom>
          <a:noFill/>
          <a:ln>
            <a:solidFill>
              <a:schemeClr val="accent1"/>
            </a:solidFill>
            <a:prstDash val="dash"/>
          </a:ln>
        </p:spPr>
        <p:txBody>
          <a:bodyPr wrap="square" lIns="36000" tIns="36000" rIns="36000" bIns="36000" rtlCol="0" anchor="t">
            <a:noAutofit/>
          </a:bodyPr>
          <a:lstStyle/>
          <a:p>
            <a:pPr marL="285750" indent="-285750">
              <a:lnSpc>
                <a:spcPct val="125000"/>
              </a:lnSpc>
              <a:buFont typeface="Wingdings" panose="05000000000000000000" pitchFamily="2" charset="2"/>
              <a:buChar char="Ø"/>
            </a:pPr>
            <a:r>
              <a:rPr lang="zh-CN" altLang="en-US" sz="1600" dirty="0" smtClean="0">
                <a:latin typeface="Arial" panose="020B0604020202020204" pitchFamily="34" charset="0"/>
                <a:ea typeface="微软雅黑" panose="020B0503020204020204" pitchFamily="34" charset="-122"/>
                <a:cs typeface="Arial" panose="020B0604020202020204" pitchFamily="34" charset="0"/>
              </a:rPr>
              <a:t>需求概括分析，确定业务过程，业务分类和分析对象</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a:t>
            </a:r>
          </a:p>
          <a:p>
            <a:pPr marL="285750" indent="-285750">
              <a:lnSpc>
                <a:spcPct val="125000"/>
              </a:lnSpc>
              <a:buFont typeface="Wingdings" panose="05000000000000000000" pitchFamily="2" charset="2"/>
              <a:buChar char="Ø"/>
            </a:pPr>
            <a:r>
              <a:rPr lang="zh-CN" altLang="en-US" sz="1600" dirty="0" smtClean="0">
                <a:latin typeface="Arial" panose="020B0604020202020204" pitchFamily="34" charset="0"/>
                <a:ea typeface="微软雅黑" panose="020B0503020204020204" pitchFamily="34" charset="-122"/>
                <a:cs typeface="Arial" panose="020B0604020202020204" pitchFamily="34" charset="0"/>
              </a:rPr>
              <a:t>需求详细分析：拆分出维度和度量</a:t>
            </a:r>
            <a:endParaRPr lang="en-US" altLang="zh-CN" sz="1600" dirty="0" smtClean="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25000"/>
              </a:lnSpc>
              <a:buFont typeface="Wingdings" panose="05000000000000000000" pitchFamily="2" charset="2"/>
              <a:buChar char="Ø"/>
            </a:pPr>
            <a:endParaRPr 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46" name="TextBox 190"/>
          <p:cNvSpPr txBox="1"/>
          <p:nvPr/>
        </p:nvSpPr>
        <p:spPr>
          <a:xfrm>
            <a:off x="3663607" y="2781722"/>
            <a:ext cx="2448000" cy="2664296"/>
          </a:xfrm>
          <a:prstGeom prst="rect">
            <a:avLst/>
          </a:prstGeom>
          <a:noFill/>
          <a:ln>
            <a:solidFill>
              <a:schemeClr val="accent1"/>
            </a:solidFill>
            <a:prstDash val="dash"/>
          </a:ln>
        </p:spPr>
        <p:txBody>
          <a:bodyPr wrap="square" lIns="36000" tIns="36000" rIns="36000" bIns="36000" rtlCol="0" anchor="t">
            <a:noAutofit/>
          </a:bodyPr>
          <a:lstStyle/>
          <a:p>
            <a:pPr marL="285750" indent="-285750">
              <a:lnSpc>
                <a:spcPct val="125000"/>
              </a:lnSpc>
              <a:buFont typeface="Wingdings" panose="05000000000000000000" pitchFamily="2" charset="2"/>
              <a:buChar char="Ø"/>
            </a:pPr>
            <a:r>
              <a:rPr lang="zh-CN" altLang="en-US" sz="1600" dirty="0" smtClean="0">
                <a:latin typeface="Arial" panose="020B0604020202020204" pitchFamily="34" charset="0"/>
                <a:ea typeface="微软雅黑" panose="020B0503020204020204" pitchFamily="34" charset="-122"/>
                <a:cs typeface="Arial" panose="020B0604020202020204" pitchFamily="34" charset="0"/>
              </a:rPr>
              <a:t>数据来源分析：确定汇总模型的数据来源表；</a:t>
            </a:r>
            <a:endParaRPr lang="en-US" altLang="zh-CN" sz="1600" dirty="0" smtClean="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25000"/>
              </a:lnSpc>
              <a:buFont typeface="Wingdings" panose="05000000000000000000" pitchFamily="2" charset="2"/>
              <a:buChar char="Ø"/>
            </a:pPr>
            <a:r>
              <a:rPr lang="zh-CN" altLang="en-US" sz="1600" dirty="0" smtClean="0">
                <a:latin typeface="Arial" panose="020B0604020202020204" pitchFamily="34" charset="0"/>
                <a:ea typeface="微软雅黑" panose="020B0503020204020204" pitchFamily="34" charset="-122"/>
                <a:cs typeface="Arial" panose="020B0604020202020204" pitchFamily="34" charset="0"/>
              </a:rPr>
              <a:t>数据来源表理解</a:t>
            </a:r>
            <a:r>
              <a:rPr lang="en-US" altLang="zh-CN" sz="1600" dirty="0" smtClean="0">
                <a:latin typeface="Arial" panose="020B0604020202020204" pitchFamily="34" charset="0"/>
                <a:ea typeface="微软雅黑" panose="020B0503020204020204" pitchFamily="34" charset="-122"/>
                <a:cs typeface="Arial" panose="020B0604020202020204" pitchFamily="34" charset="0"/>
              </a:rPr>
              <a:t>:</a:t>
            </a:r>
            <a:r>
              <a:rPr lang="zh-CN" altLang="en-US" sz="1600" dirty="0" smtClean="0">
                <a:latin typeface="Arial" panose="020B0604020202020204" pitchFamily="34" charset="0"/>
                <a:ea typeface="微软雅黑" panose="020B0503020204020204" pitchFamily="34" charset="-122"/>
                <a:cs typeface="Arial" panose="020B0604020202020204" pitchFamily="34" charset="0"/>
              </a:rPr>
              <a:t>表关系理解及关键字段理解；并理解业务需求的统计口径</a:t>
            </a:r>
            <a:endParaRPr 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47" name="TextBox 190"/>
          <p:cNvSpPr txBox="1"/>
          <p:nvPr/>
        </p:nvSpPr>
        <p:spPr>
          <a:xfrm>
            <a:off x="6320756" y="2781722"/>
            <a:ext cx="2448000" cy="2664296"/>
          </a:xfrm>
          <a:prstGeom prst="rect">
            <a:avLst/>
          </a:prstGeom>
          <a:noFill/>
          <a:ln>
            <a:solidFill>
              <a:schemeClr val="accent1"/>
            </a:solidFill>
            <a:prstDash val="dash"/>
          </a:ln>
        </p:spPr>
        <p:txBody>
          <a:bodyPr wrap="square" lIns="36000" tIns="36000" rIns="36000" bIns="36000" rtlCol="0" anchor="t">
            <a:noAutofit/>
          </a:bodyPr>
          <a:lstStyle/>
          <a:p>
            <a:pPr marL="285750" indent="-285750">
              <a:lnSpc>
                <a:spcPct val="125000"/>
              </a:lnSpc>
              <a:buFont typeface="Wingdings" panose="05000000000000000000" pitchFamily="2" charset="2"/>
              <a:buChar char="Ø"/>
            </a:pPr>
            <a:r>
              <a:rPr lang="zh-CN" altLang="en-US" sz="1600" dirty="0" smtClean="0">
                <a:latin typeface="Arial" panose="020B0604020202020204" pitchFamily="34" charset="0"/>
                <a:ea typeface="微软雅黑" panose="020B0503020204020204" pitchFamily="34" charset="-122"/>
                <a:cs typeface="Arial" panose="020B0604020202020204" pitchFamily="34" charset="0"/>
              </a:rPr>
              <a:t>选择业务过程：</a:t>
            </a:r>
            <a:endParaRPr lang="en-US" altLang="zh-CN" sz="1600" dirty="0" smtClean="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25000"/>
              </a:lnSpc>
              <a:buFont typeface="Wingdings" panose="05000000000000000000" pitchFamily="2" charset="2"/>
              <a:buChar char="Ø"/>
            </a:pPr>
            <a:r>
              <a:rPr lang="zh-CN" altLang="en-US" sz="1600" dirty="0" smtClean="0">
                <a:latin typeface="Arial" panose="020B0604020202020204" pitchFamily="34" charset="0"/>
                <a:ea typeface="微软雅黑" panose="020B0503020204020204" pitchFamily="34" charset="-122"/>
                <a:cs typeface="Arial" panose="020B0604020202020204" pitchFamily="34" charset="0"/>
              </a:rPr>
              <a:t>确定数据粒度：</a:t>
            </a:r>
            <a:endParaRPr lang="en-US" altLang="zh-CN" sz="1600" dirty="0" smtClean="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25000"/>
              </a:lnSpc>
              <a:buFont typeface="Wingdings" panose="05000000000000000000" pitchFamily="2" charset="2"/>
              <a:buChar char="Ø"/>
            </a:pPr>
            <a:r>
              <a:rPr lang="zh-CN" altLang="en-US" sz="1600" dirty="0" smtClean="0">
                <a:latin typeface="Arial" panose="020B0604020202020204" pitchFamily="34" charset="0"/>
                <a:ea typeface="微软雅黑" panose="020B0503020204020204" pitchFamily="34" charset="-122"/>
                <a:cs typeface="Arial" panose="020B0604020202020204" pitchFamily="34" charset="0"/>
              </a:rPr>
              <a:t>确定维度；</a:t>
            </a:r>
            <a:endParaRPr lang="en-US" altLang="zh-CN" sz="1600" dirty="0" smtClean="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25000"/>
              </a:lnSpc>
              <a:buFont typeface="Wingdings" panose="05000000000000000000" pitchFamily="2" charset="2"/>
              <a:buChar char="Ø"/>
            </a:pPr>
            <a:r>
              <a:rPr lang="zh-CN" altLang="en-US" sz="1600" dirty="0" smtClean="0">
                <a:latin typeface="Arial" panose="020B0604020202020204" pitchFamily="34" charset="0"/>
                <a:ea typeface="微软雅黑" panose="020B0503020204020204" pitchFamily="34" charset="-122"/>
                <a:cs typeface="Arial" panose="020B0604020202020204" pitchFamily="34" charset="0"/>
              </a:rPr>
              <a:t>确定度量：</a:t>
            </a:r>
            <a:endParaRPr lang="en-US" altLang="zh-CN" sz="1600" dirty="0" smtClean="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25000"/>
              </a:lnSpc>
              <a:buFont typeface="Wingdings" panose="05000000000000000000" pitchFamily="2" charset="2"/>
              <a:buChar char="Ø"/>
            </a:pPr>
            <a:r>
              <a:rPr lang="zh-CN" altLang="en-US" sz="1600" dirty="0" smtClean="0">
                <a:latin typeface="Arial" panose="020B0604020202020204" pitchFamily="34" charset="0"/>
                <a:ea typeface="微软雅黑" panose="020B0503020204020204" pitchFamily="34" charset="-122"/>
                <a:cs typeface="Arial" panose="020B0604020202020204" pitchFamily="34" charset="0"/>
              </a:rPr>
              <a:t>模型验证</a:t>
            </a:r>
            <a:endParaRPr 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58" name="TextBox 190"/>
          <p:cNvSpPr txBox="1"/>
          <p:nvPr/>
        </p:nvSpPr>
        <p:spPr>
          <a:xfrm>
            <a:off x="8977906" y="2781722"/>
            <a:ext cx="2448000" cy="2664296"/>
          </a:xfrm>
          <a:prstGeom prst="rect">
            <a:avLst/>
          </a:prstGeom>
          <a:noFill/>
          <a:ln>
            <a:solidFill>
              <a:schemeClr val="accent1"/>
            </a:solidFill>
            <a:prstDash val="dash"/>
          </a:ln>
        </p:spPr>
        <p:txBody>
          <a:bodyPr wrap="square" lIns="36000" tIns="36000" rIns="36000" bIns="36000" rtlCol="0" anchor="t">
            <a:noAutofit/>
          </a:bodyPr>
          <a:lstStyle/>
          <a:p>
            <a:pPr marL="285750" indent="-285750">
              <a:lnSpc>
                <a:spcPct val="125000"/>
              </a:lnSpc>
              <a:buFont typeface="Wingdings" panose="05000000000000000000" pitchFamily="2" charset="2"/>
              <a:buChar char="Ø"/>
            </a:pPr>
            <a:r>
              <a:rPr lang="zh-CN" altLang="en-US" sz="1600" dirty="0" smtClean="0">
                <a:latin typeface="Arial" panose="020B0604020202020204" pitchFamily="34" charset="0"/>
                <a:ea typeface="微软雅黑" panose="020B0503020204020204" pitchFamily="34" charset="-122"/>
                <a:cs typeface="Arial" panose="020B0604020202020204" pitchFamily="34" charset="0"/>
              </a:rPr>
              <a:t>描述数据来源表、字段及统计口径</a:t>
            </a:r>
            <a:endParaRPr lang="en-US" sz="160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686907313"/>
      </p:ext>
    </p:extLst>
  </p:cSld>
  <p:clrMapOvr>
    <a:masterClrMapping/>
  </p:clrMapOvr>
  <p:transition advClick="0" advTm="8000">
    <p:fade thruBlk="1"/>
  </p:transition>
  <p:timing>
    <p:tnLst>
      <p:par>
        <p:cTn id="1" dur="indefinite" restart="never" nodeType="tmRoot"/>
      </p:par>
    </p:tnLst>
  </p:timing>
</p:sld>
</file>

<file path=ppt/theme/theme1.xml><?xml version="1.0" encoding="utf-8"?>
<a:theme xmlns:a="http://schemas.openxmlformats.org/drawingml/2006/main" name="6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7_default">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41434</TotalTime>
  <Words>3154</Words>
  <Application>Microsoft Office PowerPoint</Application>
  <PresentationFormat>自定义</PresentationFormat>
  <Paragraphs>552</Paragraphs>
  <Slides>27</Slides>
  <Notes>10</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27</vt:i4>
      </vt:variant>
    </vt:vector>
  </HeadingPairs>
  <TitlesOfParts>
    <vt:vector size="44" baseType="lpstr">
      <vt:lpstr>MS PGothic</vt:lpstr>
      <vt:lpstr>黑体</vt:lpstr>
      <vt:lpstr>华文细黑</vt:lpstr>
      <vt:lpstr>宋体</vt:lpstr>
      <vt:lpstr>宋体</vt:lpstr>
      <vt:lpstr>微软雅黑</vt:lpstr>
      <vt:lpstr>Arial</vt:lpstr>
      <vt:lpstr>Calibri</vt:lpstr>
      <vt:lpstr>FrutigerNext LT Light</vt:lpstr>
      <vt:lpstr>FrutigerNext LT Medium</vt:lpstr>
      <vt:lpstr>FrutigerNext LT Regular</vt:lpstr>
      <vt:lpstr>Times</vt:lpstr>
      <vt:lpstr>Times New Roman</vt:lpstr>
      <vt:lpstr>Wingdings</vt:lpstr>
      <vt:lpstr>6_华为VI主题16x9</vt:lpstr>
      <vt:lpstr>11_主题1</vt:lpstr>
      <vt:lpstr>7_default</vt:lpstr>
      <vt:lpstr>汇总层模型设计总结 2017.01.19</vt:lpstr>
      <vt:lpstr>议题</vt:lpstr>
      <vt:lpstr>PowerPoint 演示文稿</vt:lpstr>
      <vt:lpstr>汇总层模型-存放公共需求汇总信息，避免重复加工、存储，提升数据一致性</vt:lpstr>
      <vt:lpstr>汇总层模型设计通常采用维度建模方法</vt:lpstr>
      <vt:lpstr>PowerPoint 演示文稿</vt:lpstr>
      <vt:lpstr>PowerPoint 演示文稿</vt:lpstr>
      <vt:lpstr>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议题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Zhouchuan (Luc)</dc:creator>
  <cp:lastModifiedBy>zhangchenghao</cp:lastModifiedBy>
  <cp:revision>1573</cp:revision>
  <dcterms:created xsi:type="dcterms:W3CDTF">2014-09-24T01:01:53Z</dcterms:created>
  <dcterms:modified xsi:type="dcterms:W3CDTF">2017-02-23T08:18:52Z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(4)COIrin0nJqQwleFry9GjEmxxQ/qirchjolrMkz1xkkMJwjMrTgl6e4pGRKo9A5ZsSfM/k/YG
YKJVO/LtvsNI9lE35JwFRXgW6njVVPxJDFJ7TqZKLHr2M3l4r+43F9g8wMGQ7b1dkdhmJsT+
58s60KU1+6SaPyO3unxOT+1r0jqIS0A43gf+2iYm+RopA91elUQolRGpjatH7gVpsZUD58HI
3cRlnBsUtvPl1JahtU</vt:lpwstr>
  </property>
  <property fmtid="{D5CDD505-2E9C-101B-9397-08002B2CF9AE}" pid="3" name="_new_ms_pID_725431">
    <vt:lpwstr>4CILZ5+jizdP20LGAe+/emUXtNCgGqyTDkQFh4LFidAtuY/6VWPmNO
ZFIRr0pBoeN/1ft5TdcPY5XqttFBlUN8RgJD7wFeliU4pNzg/ZSkgr5U603NQlfH9OmDDTqB
kceDgh5tqpXWYVK9hIw0Vch3fD6PAABBOzIR8XHAWdWVxw13Hse6hw6fXEpOFLT58byawLRV
y1X3gzfLcv2rQxiW4yghJMFjk1Kg/ZJA8NQ9</vt:lpwstr>
  </property>
  <property fmtid="{D5CDD505-2E9C-101B-9397-08002B2CF9AE}" pid="4" name="_new_ms_pID_725432">
    <vt:lpwstr>8L7qtDrIEK0uSoEB3SsYZ0R+BoRpP3vdMtoe
Afe4hpwXgiq/9WqOfnmAYuACm8bBXkxnSY9PFQUdCbYJbKIaXc0WWbCxxYz9b+nQLlgbtfXJ
pjBJfySKLvT3JUv/iHPe5um7IosHuvtgkYvPUg9U9xamwSaAqzNhRDkZkIdPLIfDbttGVRhN
HqW9i4iXTznBWmOv/zO8jSNSSumhSXfSAOk01aYRGfxVewpQjdpORw</vt:lpwstr>
  </property>
  <property fmtid="{D5CDD505-2E9C-101B-9397-08002B2CF9AE}" pid="5" name="_new_ms_pID_725433">
    <vt:lpwstr>4bYltX/vWQRh2JLnFQ
BmQe6LqPRPcVB7qhaA2VBWNo3R58LrliT4xLJwrK95BQss5a</vt:lpwstr>
  </property>
  <property fmtid="{D5CDD505-2E9C-101B-9397-08002B2CF9AE}" pid="6" name="_2015_ms_pID_725343">
    <vt:lpwstr>(3)LpR2RJGnxxgECquOiFvqpoKqaqUwHDlnfw3dRJ2XnVF1He879T5Yixg22wBfjbt2lO/2cxV3
iL8A9vtCwaO/dXu4mFM7m8LgQM/wS31hESavB6nFW4Puvot8uPX2pBmlVF6SQlIqIbMJYfs4
QkTbt6523n+F/6Yw/oJEFCNzsQnmLWN+JUZOto0n5Nre7WmskhE5ej4UVrFR2etr9VGHv3q9
dJqPpaf1II5NNy6dVZ</vt:lpwstr>
  </property>
  <property fmtid="{D5CDD505-2E9C-101B-9397-08002B2CF9AE}" pid="7" name="_2015_ms_pID_7253431">
    <vt:lpwstr>3tWpJy3XYF0BPf1+D5YuxMYYcJfj8r7Guh2I8QyB25sVVIyUqkPK/B
XnbworOeayEC4ZuJzVFNZZ/Ftn3TaEPGt7TjaZmlvLLPKp/ohXk0OX7b7y1NVx/uFH84HJ6P
HxT/IdHy5OX7aKYIXA8jRkDy0naR8lGwGOCoUxPHNLAfREYGV/CnmYoKPusJ1qvSMnUSnKBl
6q8KWG30YVBzKdsUBO6QNlkS58zGkMo5PXvh</vt:lpwstr>
  </property>
  <property fmtid="{D5CDD505-2E9C-101B-9397-08002B2CF9AE}" pid="8" name="_2015_ms_pID_7253432">
    <vt:lpwstr>cDGK/Dpl3IeD7Dgbx2/9uHxIxv9WreCPCfQV
suZCJ9MO</vt:lpwstr>
  </property>
  <property fmtid="{D5CDD505-2E9C-101B-9397-08002B2CF9AE}" pid="9" name="_readonly">
    <vt:lpwstr/>
  </property>
  <property fmtid="{D5CDD505-2E9C-101B-9397-08002B2CF9AE}" pid="10" name="_change">
    <vt:lpwstr/>
  </property>
  <property fmtid="{D5CDD505-2E9C-101B-9397-08002B2CF9AE}" pid="11" name="_full-control">
    <vt:lpwstr/>
  </property>
  <property fmtid="{D5CDD505-2E9C-101B-9397-08002B2CF9AE}" pid="12" name="sflag">
    <vt:lpwstr>1485133864</vt:lpwstr>
  </property>
</Properties>
</file>